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Lst>
  <p:notesMasterIdLst>
    <p:notesMasterId r:id="rId25"/>
  </p:notesMasterIdLst>
  <p:handoutMasterIdLst>
    <p:handoutMasterId r:id="rId26"/>
  </p:handoutMasterIdLst>
  <p:sldIdLst>
    <p:sldId id="289" r:id="rId2"/>
    <p:sldId id="294" r:id="rId3"/>
    <p:sldId id="341" r:id="rId4"/>
    <p:sldId id="344" r:id="rId5"/>
    <p:sldId id="343" r:id="rId6"/>
    <p:sldId id="277" r:id="rId7"/>
    <p:sldId id="342" r:id="rId8"/>
    <p:sldId id="276" r:id="rId9"/>
    <p:sldId id="345" r:id="rId10"/>
    <p:sldId id="290" r:id="rId11"/>
    <p:sldId id="333" r:id="rId12"/>
    <p:sldId id="286" r:id="rId13"/>
    <p:sldId id="280" r:id="rId14"/>
    <p:sldId id="281" r:id="rId15"/>
    <p:sldId id="346" r:id="rId16"/>
    <p:sldId id="347" r:id="rId17"/>
    <p:sldId id="282" r:id="rId18"/>
    <p:sldId id="288" r:id="rId19"/>
    <p:sldId id="287" r:id="rId20"/>
    <p:sldId id="350" r:id="rId21"/>
    <p:sldId id="348" r:id="rId22"/>
    <p:sldId id="349" r:id="rId23"/>
    <p:sldId id="336" r:id="rId24"/>
  </p:sldIdLst>
  <p:sldSz cx="12192000" cy="6858000"/>
  <p:notesSz cx="7023100" cy="9309100"/>
  <p:custDataLst>
    <p:tags r:id="rId2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14" autoAdjust="0"/>
    <p:restoredTop sz="63914" autoAdjust="0"/>
  </p:normalViewPr>
  <p:slideViewPr>
    <p:cSldViewPr snapToGrid="0">
      <p:cViewPr varScale="1">
        <p:scale>
          <a:sx n="44" d="100"/>
          <a:sy n="44" d="100"/>
        </p:scale>
        <p:origin x="1488"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3" d="100"/>
          <a:sy n="53" d="100"/>
        </p:scale>
        <p:origin x="281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8DD145DB-3C47-4604-95AA-FC562F65DE1F}" type="datetimeFigureOut">
              <a:rPr lang="en-US" smtClean="0"/>
              <a:t>4/29/2017</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452F5C90-A9AB-4A5B-855F-F32CD24013F5}" type="slidenum">
              <a:rPr lang="en-US" smtClean="0"/>
              <a:t>‹#›</a:t>
            </a:fld>
            <a:endParaRPr lang="en-US"/>
          </a:p>
        </p:txBody>
      </p:sp>
    </p:spTree>
    <p:extLst>
      <p:ext uri="{BB962C8B-B14F-4D97-AF65-F5344CB8AC3E}">
        <p14:creationId xmlns:p14="http://schemas.microsoft.com/office/powerpoint/2010/main" val="7643310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876" cy="467050"/>
          </a:xfrm>
          <a:prstGeom prst="rect">
            <a:avLst/>
          </a:prstGeom>
        </p:spPr>
        <p:txBody>
          <a:bodyPr vert="horz" lIns="91861" tIns="45930" rIns="91861" bIns="45930" rtlCol="0"/>
          <a:lstStyle>
            <a:lvl1pPr algn="l">
              <a:defRPr sz="1200"/>
            </a:lvl1pPr>
          </a:lstStyle>
          <a:p>
            <a:endParaRPr lang="en-US"/>
          </a:p>
        </p:txBody>
      </p:sp>
      <p:sp>
        <p:nvSpPr>
          <p:cNvPr id="3" name="Date Placeholder 2"/>
          <p:cNvSpPr>
            <a:spLocks noGrp="1"/>
          </p:cNvSpPr>
          <p:nvPr>
            <p:ph type="dt" idx="1"/>
          </p:nvPr>
        </p:nvSpPr>
        <p:spPr>
          <a:xfrm>
            <a:off x="3977629" y="0"/>
            <a:ext cx="3043876" cy="467050"/>
          </a:xfrm>
          <a:prstGeom prst="rect">
            <a:avLst/>
          </a:prstGeom>
        </p:spPr>
        <p:txBody>
          <a:bodyPr vert="horz" lIns="91861" tIns="45930" rIns="91861" bIns="45930" rtlCol="0"/>
          <a:lstStyle>
            <a:lvl1pPr algn="r">
              <a:defRPr sz="1200"/>
            </a:lvl1pPr>
          </a:lstStyle>
          <a:p>
            <a:fld id="{CC8AF405-927B-41FE-9BEC-3DFFDB48591C}" type="datetimeFigureOut">
              <a:rPr lang="en-US" smtClean="0"/>
              <a:t>4/29/2017</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861" tIns="45930" rIns="91861" bIns="45930" rtlCol="0" anchor="ctr"/>
          <a:lstStyle/>
          <a:p>
            <a:endParaRPr lang="en-US"/>
          </a:p>
        </p:txBody>
      </p:sp>
      <p:sp>
        <p:nvSpPr>
          <p:cNvPr id="5" name="Notes Placeholder 4"/>
          <p:cNvSpPr>
            <a:spLocks noGrp="1"/>
          </p:cNvSpPr>
          <p:nvPr>
            <p:ph type="body" sz="quarter" idx="3"/>
          </p:nvPr>
        </p:nvSpPr>
        <p:spPr>
          <a:xfrm>
            <a:off x="702310" y="4480802"/>
            <a:ext cx="5618480" cy="3664661"/>
          </a:xfrm>
          <a:prstGeom prst="rect">
            <a:avLst/>
          </a:prstGeom>
        </p:spPr>
        <p:txBody>
          <a:bodyPr vert="horz" lIns="91861" tIns="45930" rIns="91861" bIns="4593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52"/>
            <a:ext cx="3043876" cy="467049"/>
          </a:xfrm>
          <a:prstGeom prst="rect">
            <a:avLst/>
          </a:prstGeom>
        </p:spPr>
        <p:txBody>
          <a:bodyPr vert="horz" lIns="91861" tIns="45930" rIns="91861" bIns="45930" rtlCol="0" anchor="b"/>
          <a:lstStyle>
            <a:lvl1pPr algn="l">
              <a:defRPr sz="1200"/>
            </a:lvl1pPr>
          </a:lstStyle>
          <a:p>
            <a:endParaRPr lang="en-US"/>
          </a:p>
        </p:txBody>
      </p:sp>
      <p:sp>
        <p:nvSpPr>
          <p:cNvPr id="7" name="Slide Number Placeholder 6"/>
          <p:cNvSpPr>
            <a:spLocks noGrp="1"/>
          </p:cNvSpPr>
          <p:nvPr>
            <p:ph type="sldNum" sz="quarter" idx="5"/>
          </p:nvPr>
        </p:nvSpPr>
        <p:spPr>
          <a:xfrm>
            <a:off x="3977629" y="8842052"/>
            <a:ext cx="3043876" cy="467049"/>
          </a:xfrm>
          <a:prstGeom prst="rect">
            <a:avLst/>
          </a:prstGeom>
        </p:spPr>
        <p:txBody>
          <a:bodyPr vert="horz" lIns="91861" tIns="45930" rIns="91861" bIns="45930" rtlCol="0" anchor="b"/>
          <a:lstStyle>
            <a:lvl1pPr algn="r">
              <a:defRPr sz="1200"/>
            </a:lvl1pPr>
          </a:lstStyle>
          <a:p>
            <a:fld id="{578BF972-CB80-4D3B-A775-D216B9330FD6}" type="slidenum">
              <a:rPr lang="en-US" smtClean="0"/>
              <a:t>‹#›</a:t>
            </a:fld>
            <a:endParaRPr lang="en-US"/>
          </a:p>
        </p:txBody>
      </p:sp>
    </p:spTree>
    <p:extLst>
      <p:ext uri="{BB962C8B-B14F-4D97-AF65-F5344CB8AC3E}">
        <p14:creationId xmlns:p14="http://schemas.microsoft.com/office/powerpoint/2010/main" val="1565354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8BF972-CB80-4D3B-A775-D216B9330FD6}" type="slidenum">
              <a:rPr lang="en-US" smtClean="0"/>
              <a:t>1</a:t>
            </a:fld>
            <a:endParaRPr lang="en-US"/>
          </a:p>
        </p:txBody>
      </p:sp>
    </p:spTree>
    <p:extLst>
      <p:ext uri="{BB962C8B-B14F-4D97-AF65-F5344CB8AC3E}">
        <p14:creationId xmlns:p14="http://schemas.microsoft.com/office/powerpoint/2010/main" val="3077207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began</a:t>
            </a:r>
            <a:r>
              <a:rPr lang="en-US" baseline="0" dirty="0" smtClean="0"/>
              <a:t> the benefits access program, we knew that it was not a pilot. </a:t>
            </a:r>
          </a:p>
          <a:p>
            <a:r>
              <a:rPr lang="en-US" baseline="0" dirty="0" smtClean="0"/>
              <a:t>We developed it with a sustainability model – an iterative process of improving until we better understood how we can help provide directed services to students.</a:t>
            </a:r>
          </a:p>
          <a:p>
            <a:endParaRPr lang="en-US" baseline="0" dirty="0" smtClean="0"/>
          </a:p>
          <a:p>
            <a:r>
              <a:rPr lang="en-US" baseline="0" dirty="0" smtClean="0"/>
              <a:t>We collaborated with 6 other community college from across the country over a few years to design our approach to the connected students with benefits access resources and spent 8-9 months on the implementation plan and launched the program in fall 2012.</a:t>
            </a:r>
          </a:p>
          <a:p>
            <a:endParaRPr lang="en-US" baseline="0" dirty="0" smtClean="0"/>
          </a:p>
          <a:p>
            <a:r>
              <a:rPr lang="en-US" baseline="0" dirty="0" smtClean="0"/>
              <a:t>Began the program under the leadership of our academic affairs divisions. We focused on non-academic barriers to student success and completion. We used a referral model whereby anyone on campus referred students to the Project Go office, which, at the time, was integrated in the Career Services Centers. We used social work students from nearby universities (Cleveland State </a:t>
            </a:r>
            <a:r>
              <a:rPr lang="en-US" baseline="0" dirty="0" err="1" smtClean="0"/>
              <a:t>Univ</a:t>
            </a:r>
            <a:r>
              <a:rPr lang="en-US" baseline="0" dirty="0" smtClean="0"/>
              <a:t> and Case Western Reserve </a:t>
            </a:r>
            <a:r>
              <a:rPr lang="en-US" baseline="0" dirty="0" err="1" smtClean="0"/>
              <a:t>Univ</a:t>
            </a:r>
            <a:r>
              <a:rPr lang="en-US" baseline="0" dirty="0" smtClean="0"/>
              <a:t>) to work with  students to case manage and help students complete the initial application for benefits, which fulfilled their practicum requirement. Tell some challenges with this model.  </a:t>
            </a:r>
          </a:p>
          <a:p>
            <a:endParaRPr lang="en-US" baseline="0" dirty="0" smtClean="0"/>
          </a:p>
          <a:p>
            <a:r>
              <a:rPr lang="en-US" baseline="0" dirty="0" smtClean="0"/>
              <a:t>Then, we moved on to Peer Financial Coach model – positions as funded through work-study dollars.</a:t>
            </a:r>
          </a:p>
          <a:p>
            <a:endParaRPr lang="en-US" baseline="0" dirty="0" smtClean="0"/>
          </a:p>
          <a:p>
            <a:r>
              <a:rPr lang="en-US" baseline="0" dirty="0" smtClean="0"/>
              <a:t>READ IF ASKED:  Macomb CC and Lake Michigan CC in MI; </a:t>
            </a:r>
            <a:r>
              <a:rPr lang="en-US" baseline="0" dirty="0" err="1" smtClean="0"/>
              <a:t>Laguardia</a:t>
            </a:r>
            <a:r>
              <a:rPr lang="en-US" baseline="0" dirty="0" smtClean="0"/>
              <a:t> CC in NY, Skyline CC in CA, Allegheny CC in PA, and Gateway CC in KY</a:t>
            </a:r>
            <a:endParaRPr lang="en-US" dirty="0" smtClean="0"/>
          </a:p>
        </p:txBody>
      </p:sp>
      <p:sp>
        <p:nvSpPr>
          <p:cNvPr id="4" name="Slide Number Placeholder 3"/>
          <p:cNvSpPr>
            <a:spLocks noGrp="1"/>
          </p:cNvSpPr>
          <p:nvPr>
            <p:ph type="sldNum" sz="quarter" idx="10"/>
          </p:nvPr>
        </p:nvSpPr>
        <p:spPr/>
        <p:txBody>
          <a:bodyPr/>
          <a:lstStyle/>
          <a:p>
            <a:fld id="{578BF972-CB80-4D3B-A775-D216B9330FD6}" type="slidenum">
              <a:rPr lang="en-US" smtClean="0"/>
              <a:t>10</a:t>
            </a:fld>
            <a:endParaRPr lang="en-US"/>
          </a:p>
        </p:txBody>
      </p:sp>
    </p:spTree>
    <p:extLst>
      <p:ext uri="{BB962C8B-B14F-4D97-AF65-F5344CB8AC3E}">
        <p14:creationId xmlns:p14="http://schemas.microsoft.com/office/powerpoint/2010/main" val="352387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8BF972-CB80-4D3B-A775-D216B9330FD6}" type="slidenum">
              <a:rPr lang="en-US" smtClean="0"/>
              <a:t>11</a:t>
            </a:fld>
            <a:endParaRPr lang="en-US"/>
          </a:p>
        </p:txBody>
      </p:sp>
    </p:spTree>
    <p:extLst>
      <p:ext uri="{BB962C8B-B14F-4D97-AF65-F5344CB8AC3E}">
        <p14:creationId xmlns:p14="http://schemas.microsoft.com/office/powerpoint/2010/main" val="2046134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802"/>
            <a:ext cx="5618480" cy="4183696"/>
          </a:xfrm>
        </p:spPr>
        <p:txBody>
          <a:bodyPr/>
          <a:lstStyle/>
          <a:p>
            <a:pPr defTabSz="450689">
              <a:defRPr/>
            </a:pPr>
            <a:endParaRPr lang="en-US" sz="1100" dirty="0" smtClean="0"/>
          </a:p>
          <a:p>
            <a:pPr>
              <a:defRPr/>
            </a:pPr>
            <a:r>
              <a:rPr lang="en-US" sz="1100" dirty="0" smtClean="0"/>
              <a:t>An increasing number of students are nontraditional (adults, parents, part time students, low-income, first generation), and you will be serving them more and more at your institutions -- </a:t>
            </a:r>
            <a:r>
              <a:rPr lang="en-US" sz="1100" b="1" i="1" dirty="0" smtClean="0"/>
              <a:t>Holistically meeting the financial needs of  all of these students can influence college completion rates</a:t>
            </a:r>
            <a:endParaRPr lang="en-US" sz="1100" dirty="0" smtClean="0"/>
          </a:p>
          <a:p>
            <a:pPr defTabSz="450689">
              <a:defRPr/>
            </a:pPr>
            <a:endParaRPr lang="en-US" sz="1100" dirty="0" smtClean="0"/>
          </a:p>
          <a:p>
            <a:endParaRPr lang="en-US" dirty="0"/>
          </a:p>
        </p:txBody>
      </p:sp>
      <p:sp>
        <p:nvSpPr>
          <p:cNvPr id="4" name="Slide Number Placeholder 3"/>
          <p:cNvSpPr>
            <a:spLocks noGrp="1"/>
          </p:cNvSpPr>
          <p:nvPr>
            <p:ph type="sldNum" sz="quarter" idx="10"/>
          </p:nvPr>
        </p:nvSpPr>
        <p:spPr/>
        <p:txBody>
          <a:bodyPr/>
          <a:lstStyle/>
          <a:p>
            <a:fld id="{A8054A3F-3801-48D6-BA73-71718D59DFF2}" type="slidenum">
              <a:rPr lang="en-US" smtClean="0"/>
              <a:t>12</a:t>
            </a:fld>
            <a:endParaRPr lang="en-US"/>
          </a:p>
        </p:txBody>
      </p:sp>
    </p:spTree>
    <p:extLst>
      <p:ext uri="{BB962C8B-B14F-4D97-AF65-F5344CB8AC3E}">
        <p14:creationId xmlns:p14="http://schemas.microsoft.com/office/powerpoint/2010/main" val="1248099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85000" lnSpcReduction="10000"/>
          </a:bodyPr>
          <a:lstStyle/>
          <a:p>
            <a:pPr>
              <a:spcBef>
                <a:spcPct val="0"/>
              </a:spcBef>
              <a:defRPr/>
            </a:pPr>
            <a:r>
              <a:rPr lang="en-US" altLang="en-US" dirty="0" smtClean="0"/>
              <a:t>The program utilizes the Ohio Benefit Bank website, and these are the kinds of assistance offered through the Ohio Benefit Bank. They include food assistance, health care, and senior programs.</a:t>
            </a:r>
          </a:p>
          <a:p>
            <a:pPr>
              <a:spcBef>
                <a:spcPct val="0"/>
              </a:spcBef>
              <a:defRPr/>
            </a:pPr>
            <a:endParaRPr lang="en-US" altLang="en-US" dirty="0" smtClean="0"/>
          </a:p>
          <a:p>
            <a:pPr>
              <a:defRPr/>
            </a:pPr>
            <a:r>
              <a:rPr lang="en-US" sz="2000" dirty="0">
                <a:solidFill>
                  <a:schemeClr val="tx2"/>
                </a:solidFill>
              </a:rPr>
              <a:t>Strategy for initiating and expanding services by identifying: </a:t>
            </a:r>
          </a:p>
          <a:p>
            <a:pPr marL="746368" lvl="1" indent="-287064">
              <a:buFont typeface="Arial" panose="020B0604020202020204" pitchFamily="34" charset="0"/>
              <a:buChar char="•"/>
              <a:defRPr/>
            </a:pPr>
            <a:r>
              <a:rPr lang="en-US" sz="2000" dirty="0">
                <a:solidFill>
                  <a:schemeClr val="tx2"/>
                </a:solidFill>
              </a:rPr>
              <a:t>the full range of public benefits available</a:t>
            </a:r>
          </a:p>
          <a:p>
            <a:pPr marL="746368" lvl="1" indent="-287064">
              <a:buFont typeface="Arial" panose="020B0604020202020204" pitchFamily="34" charset="0"/>
              <a:buChar char="•"/>
              <a:defRPr/>
            </a:pPr>
            <a:r>
              <a:rPr lang="en-US" sz="2000" dirty="0">
                <a:solidFill>
                  <a:schemeClr val="tx2"/>
                </a:solidFill>
              </a:rPr>
              <a:t>points of contact where information about public benefits can be delivered</a:t>
            </a:r>
          </a:p>
          <a:p>
            <a:pPr marL="746368" lvl="1" indent="-287064">
              <a:buFont typeface="Arial" panose="020B0604020202020204" pitchFamily="34" charset="0"/>
              <a:buChar char="•"/>
              <a:defRPr/>
            </a:pPr>
            <a:r>
              <a:rPr lang="en-US" sz="2000" dirty="0">
                <a:solidFill>
                  <a:schemeClr val="tx2"/>
                </a:solidFill>
              </a:rPr>
              <a:t>providing training for staff and Benefit Coaches who interface with students</a:t>
            </a:r>
          </a:p>
          <a:p>
            <a:pPr marL="746368" lvl="1" indent="-287064">
              <a:buFont typeface="Arial" panose="020B0604020202020204" pitchFamily="34" charset="0"/>
              <a:buChar char="•"/>
              <a:defRPr/>
            </a:pPr>
            <a:r>
              <a:rPr lang="en-US" sz="2000" dirty="0">
                <a:solidFill>
                  <a:schemeClr val="tx2"/>
                </a:solidFill>
              </a:rPr>
              <a:t>establishing processes, policies and procedures that provide online and individual one-on-one assistance to students</a:t>
            </a:r>
          </a:p>
          <a:p>
            <a:pPr marL="746368" lvl="1" indent="-287064">
              <a:buFont typeface="Arial" panose="020B0604020202020204" pitchFamily="34" charset="0"/>
              <a:buChar char="•"/>
              <a:defRPr/>
            </a:pPr>
            <a:r>
              <a:rPr lang="en-US" sz="2000" dirty="0">
                <a:solidFill>
                  <a:schemeClr val="tx2"/>
                </a:solidFill>
              </a:rPr>
              <a:t>closely monitoring and evaluating student access to public benefits</a:t>
            </a:r>
          </a:p>
          <a:p>
            <a:pPr marL="746368" lvl="1" indent="-287064">
              <a:buFont typeface="Arial" panose="020B0604020202020204" pitchFamily="34" charset="0"/>
              <a:buChar char="•"/>
              <a:defRPr/>
            </a:pPr>
            <a:r>
              <a:rPr lang="en-US" sz="2000" dirty="0">
                <a:solidFill>
                  <a:schemeClr val="tx2"/>
                </a:solidFill>
              </a:rPr>
              <a:t>using data to assess the impact of BACC on student entry, persistence, and completion</a:t>
            </a:r>
          </a:p>
          <a:p>
            <a:pPr>
              <a:spcBef>
                <a:spcPct val="0"/>
              </a:spcBef>
              <a:defRPr/>
            </a:pPr>
            <a:endParaRPr lang="en-US" altLang="en-US" dirty="0" smtClean="0"/>
          </a:p>
          <a:p>
            <a:pPr>
              <a:defRPr/>
            </a:pPr>
            <a:endParaRPr lang="en-US" dirty="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6368" indent="-287064">
              <a:defRPr>
                <a:solidFill>
                  <a:schemeClr val="tx1"/>
                </a:solidFill>
                <a:latin typeface="Calibri" panose="020F0502020204030204" pitchFamily="34" charset="0"/>
              </a:defRPr>
            </a:lvl2pPr>
            <a:lvl3pPr marL="1148258" indent="-229652">
              <a:defRPr>
                <a:solidFill>
                  <a:schemeClr val="tx1"/>
                </a:solidFill>
                <a:latin typeface="Calibri" panose="020F0502020204030204" pitchFamily="34" charset="0"/>
              </a:defRPr>
            </a:lvl3pPr>
            <a:lvl4pPr marL="1607561" indent="-229652">
              <a:defRPr>
                <a:solidFill>
                  <a:schemeClr val="tx1"/>
                </a:solidFill>
                <a:latin typeface="Calibri" panose="020F0502020204030204" pitchFamily="34" charset="0"/>
              </a:defRPr>
            </a:lvl4pPr>
            <a:lvl5pPr marL="2066864" indent="-229652">
              <a:defRPr>
                <a:solidFill>
                  <a:schemeClr val="tx1"/>
                </a:solidFill>
                <a:latin typeface="Calibri" panose="020F0502020204030204" pitchFamily="34" charset="0"/>
              </a:defRPr>
            </a:lvl5pPr>
            <a:lvl6pPr marL="2526167" indent="-229652" eaLnBrk="0" fontAlgn="base" hangingPunct="0">
              <a:spcBef>
                <a:spcPct val="0"/>
              </a:spcBef>
              <a:spcAft>
                <a:spcPct val="0"/>
              </a:spcAft>
              <a:defRPr>
                <a:solidFill>
                  <a:schemeClr val="tx1"/>
                </a:solidFill>
                <a:latin typeface="Calibri" panose="020F0502020204030204" pitchFamily="34" charset="0"/>
              </a:defRPr>
            </a:lvl6pPr>
            <a:lvl7pPr marL="2985470" indent="-229652" eaLnBrk="0" fontAlgn="base" hangingPunct="0">
              <a:spcBef>
                <a:spcPct val="0"/>
              </a:spcBef>
              <a:spcAft>
                <a:spcPct val="0"/>
              </a:spcAft>
              <a:defRPr>
                <a:solidFill>
                  <a:schemeClr val="tx1"/>
                </a:solidFill>
                <a:latin typeface="Calibri" panose="020F0502020204030204" pitchFamily="34" charset="0"/>
              </a:defRPr>
            </a:lvl7pPr>
            <a:lvl8pPr marL="3444773" indent="-229652" eaLnBrk="0" fontAlgn="base" hangingPunct="0">
              <a:spcBef>
                <a:spcPct val="0"/>
              </a:spcBef>
              <a:spcAft>
                <a:spcPct val="0"/>
              </a:spcAft>
              <a:defRPr>
                <a:solidFill>
                  <a:schemeClr val="tx1"/>
                </a:solidFill>
                <a:latin typeface="Calibri" panose="020F0502020204030204" pitchFamily="34" charset="0"/>
              </a:defRPr>
            </a:lvl8pPr>
            <a:lvl9pPr marL="3904077" indent="-229652" eaLnBrk="0" fontAlgn="base" hangingPunct="0">
              <a:spcBef>
                <a:spcPct val="0"/>
              </a:spcBef>
              <a:spcAft>
                <a:spcPct val="0"/>
              </a:spcAft>
              <a:defRPr>
                <a:solidFill>
                  <a:schemeClr val="tx1"/>
                </a:solidFill>
                <a:latin typeface="Calibri" panose="020F0502020204030204" pitchFamily="34" charset="0"/>
              </a:defRPr>
            </a:lvl9pPr>
          </a:lstStyle>
          <a:p>
            <a:fld id="{4145B6A8-D2CC-4DBE-A83B-695882BDB739}" type="slidenum">
              <a:rPr lang="en-US" altLang="en-US"/>
              <a:pPr/>
              <a:t>13</a:t>
            </a:fld>
            <a:endParaRPr lang="en-US" altLang="en-US"/>
          </a:p>
        </p:txBody>
      </p:sp>
    </p:spTree>
    <p:extLst>
      <p:ext uri="{BB962C8B-B14F-4D97-AF65-F5344CB8AC3E}">
        <p14:creationId xmlns:p14="http://schemas.microsoft.com/office/powerpoint/2010/main" val="880941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We will accomplish that mission by working with our partners, which are…</a:t>
            </a:r>
          </a:p>
          <a:p>
            <a:pPr eaLnBrk="1" hangingPunct="1">
              <a:spcBef>
                <a:spcPct val="0"/>
              </a:spcBef>
            </a:pPr>
            <a:endParaRPr lang="en-US" altLang="en-US" dirty="0" smtClean="0"/>
          </a:p>
          <a:p>
            <a:pPr eaLnBrk="1" hangingPunct="1">
              <a:spcBef>
                <a:spcPct val="0"/>
              </a:spcBef>
            </a:pPr>
            <a:r>
              <a:rPr lang="en-US" altLang="en-US" dirty="0" smtClean="0"/>
              <a:t>A new partner</a:t>
            </a:r>
            <a:r>
              <a:rPr lang="en-US" altLang="en-US" baseline="0" dirty="0" smtClean="0"/>
              <a:t> with whom we have had some initial discussion is the Hunger Network.</a:t>
            </a:r>
            <a:endParaRPr lang="en-US" altLang="en-US" dirty="0"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6368" indent="-287064">
              <a:defRPr>
                <a:solidFill>
                  <a:schemeClr val="tx1"/>
                </a:solidFill>
                <a:latin typeface="Calibri" panose="020F0502020204030204" pitchFamily="34" charset="0"/>
              </a:defRPr>
            </a:lvl2pPr>
            <a:lvl3pPr marL="1148258" indent="-229652">
              <a:defRPr>
                <a:solidFill>
                  <a:schemeClr val="tx1"/>
                </a:solidFill>
                <a:latin typeface="Calibri" panose="020F0502020204030204" pitchFamily="34" charset="0"/>
              </a:defRPr>
            </a:lvl3pPr>
            <a:lvl4pPr marL="1607561" indent="-229652">
              <a:defRPr>
                <a:solidFill>
                  <a:schemeClr val="tx1"/>
                </a:solidFill>
                <a:latin typeface="Calibri" panose="020F0502020204030204" pitchFamily="34" charset="0"/>
              </a:defRPr>
            </a:lvl4pPr>
            <a:lvl5pPr marL="2066864" indent="-229652">
              <a:defRPr>
                <a:solidFill>
                  <a:schemeClr val="tx1"/>
                </a:solidFill>
                <a:latin typeface="Calibri" panose="020F0502020204030204" pitchFamily="34" charset="0"/>
              </a:defRPr>
            </a:lvl5pPr>
            <a:lvl6pPr marL="2526167" indent="-229652" eaLnBrk="0" fontAlgn="base" hangingPunct="0">
              <a:spcBef>
                <a:spcPct val="0"/>
              </a:spcBef>
              <a:spcAft>
                <a:spcPct val="0"/>
              </a:spcAft>
              <a:defRPr>
                <a:solidFill>
                  <a:schemeClr val="tx1"/>
                </a:solidFill>
                <a:latin typeface="Calibri" panose="020F0502020204030204" pitchFamily="34" charset="0"/>
              </a:defRPr>
            </a:lvl6pPr>
            <a:lvl7pPr marL="2985470" indent="-229652" eaLnBrk="0" fontAlgn="base" hangingPunct="0">
              <a:spcBef>
                <a:spcPct val="0"/>
              </a:spcBef>
              <a:spcAft>
                <a:spcPct val="0"/>
              </a:spcAft>
              <a:defRPr>
                <a:solidFill>
                  <a:schemeClr val="tx1"/>
                </a:solidFill>
                <a:latin typeface="Calibri" panose="020F0502020204030204" pitchFamily="34" charset="0"/>
              </a:defRPr>
            </a:lvl7pPr>
            <a:lvl8pPr marL="3444773" indent="-229652" eaLnBrk="0" fontAlgn="base" hangingPunct="0">
              <a:spcBef>
                <a:spcPct val="0"/>
              </a:spcBef>
              <a:spcAft>
                <a:spcPct val="0"/>
              </a:spcAft>
              <a:defRPr>
                <a:solidFill>
                  <a:schemeClr val="tx1"/>
                </a:solidFill>
                <a:latin typeface="Calibri" panose="020F0502020204030204" pitchFamily="34" charset="0"/>
              </a:defRPr>
            </a:lvl8pPr>
            <a:lvl9pPr marL="3904077" indent="-229652" eaLnBrk="0" fontAlgn="base" hangingPunct="0">
              <a:spcBef>
                <a:spcPct val="0"/>
              </a:spcBef>
              <a:spcAft>
                <a:spcPct val="0"/>
              </a:spcAft>
              <a:defRPr>
                <a:solidFill>
                  <a:schemeClr val="tx1"/>
                </a:solidFill>
                <a:latin typeface="Calibri" panose="020F0502020204030204" pitchFamily="34" charset="0"/>
              </a:defRPr>
            </a:lvl9pPr>
          </a:lstStyle>
          <a:p>
            <a:fld id="{1CFC6750-16F8-43C4-91D3-5C5A7A7E9819}" type="slidenum">
              <a:rPr lang="en-US" altLang="en-US"/>
              <a:pPr/>
              <a:t>14</a:t>
            </a:fld>
            <a:endParaRPr lang="en-US" altLang="en-US"/>
          </a:p>
        </p:txBody>
      </p:sp>
    </p:spTree>
    <p:extLst>
      <p:ext uri="{BB962C8B-B14F-4D97-AF65-F5344CB8AC3E}">
        <p14:creationId xmlns:p14="http://schemas.microsoft.com/office/powerpoint/2010/main" val="29132278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Target</a:t>
            </a:r>
            <a:r>
              <a:rPr lang="en-US" baseline="0" dirty="0" smtClean="0"/>
              <a:t> population based on EFC</a:t>
            </a:r>
          </a:p>
          <a:p>
            <a:endParaRPr lang="en-US" baseline="0" dirty="0" smtClean="0"/>
          </a:p>
          <a:p>
            <a:r>
              <a:rPr lang="en-US" baseline="0" dirty="0" smtClean="0"/>
              <a:t>Moved to poverty guidelines</a:t>
            </a:r>
          </a:p>
          <a:p>
            <a:endParaRPr lang="en-US" baseline="0" dirty="0" smtClean="0"/>
          </a:p>
          <a:p>
            <a:r>
              <a:rPr lang="en-US" baseline="0" dirty="0" smtClean="0"/>
              <a:t>Embedded questionnaire/survey to the requirements for financial aid – DID NOT HOLD UP FINANCIAL AID DISBURSEMENT but nudged the students, who we believed could be eligible to have a discussion with a financial aid advisor or peer financial coach</a:t>
            </a:r>
          </a:p>
          <a:p>
            <a:endParaRPr lang="en-US" dirty="0"/>
          </a:p>
        </p:txBody>
      </p:sp>
      <p:sp>
        <p:nvSpPr>
          <p:cNvPr id="4" name="Slide Number Placeholder 3"/>
          <p:cNvSpPr>
            <a:spLocks noGrp="1"/>
          </p:cNvSpPr>
          <p:nvPr>
            <p:ph type="sldNum" sz="quarter" idx="10"/>
          </p:nvPr>
        </p:nvSpPr>
        <p:spPr/>
        <p:txBody>
          <a:bodyPr/>
          <a:lstStyle/>
          <a:p>
            <a:fld id="{578BF972-CB80-4D3B-A775-D216B9330FD6}" type="slidenum">
              <a:rPr lang="en-US" smtClean="0"/>
              <a:t>15</a:t>
            </a:fld>
            <a:endParaRPr lang="en-US"/>
          </a:p>
        </p:txBody>
      </p:sp>
    </p:spTree>
    <p:extLst>
      <p:ext uri="{BB962C8B-B14F-4D97-AF65-F5344CB8AC3E}">
        <p14:creationId xmlns:p14="http://schemas.microsoft.com/office/powerpoint/2010/main" val="6257669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8BF972-CB80-4D3B-A775-D216B9330FD6}" type="slidenum">
              <a:rPr lang="en-US" smtClean="0"/>
              <a:t>16</a:t>
            </a:fld>
            <a:endParaRPr lang="en-US"/>
          </a:p>
        </p:txBody>
      </p:sp>
    </p:spTree>
    <p:extLst>
      <p:ext uri="{BB962C8B-B14F-4D97-AF65-F5344CB8AC3E}">
        <p14:creationId xmlns:p14="http://schemas.microsoft.com/office/powerpoint/2010/main" val="18976722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0689">
              <a:defRPr/>
            </a:pPr>
            <a:r>
              <a:rPr lang="en-US" dirty="0" smtClean="0"/>
              <a:t>And</a:t>
            </a:r>
            <a:r>
              <a:rPr lang="en-US" dirty="0"/>
              <a:t>, in order to get this group of students from here to there, they require the tools to navigate college and its requirements, meet new expectations and develop new kinds of interpersonal relationships, and new resources to pay for college and living expenses. (see CCRC non-academic supports, mechanisms for improving student outcomes)</a:t>
            </a:r>
          </a:p>
        </p:txBody>
      </p:sp>
      <p:sp>
        <p:nvSpPr>
          <p:cNvPr id="4" name="Slide Number Placeholder 3"/>
          <p:cNvSpPr>
            <a:spLocks noGrp="1"/>
          </p:cNvSpPr>
          <p:nvPr>
            <p:ph type="sldNum" sz="quarter" idx="10"/>
          </p:nvPr>
        </p:nvSpPr>
        <p:spPr/>
        <p:txBody>
          <a:bodyPr/>
          <a:lstStyle/>
          <a:p>
            <a:fld id="{A8054A3F-3801-48D6-BA73-71718D59DFF2}" type="slidenum">
              <a:rPr lang="en-US" smtClean="0"/>
              <a:t>17</a:t>
            </a:fld>
            <a:endParaRPr lang="en-US"/>
          </a:p>
        </p:txBody>
      </p:sp>
    </p:spTree>
    <p:extLst>
      <p:ext uri="{BB962C8B-B14F-4D97-AF65-F5344CB8AC3E}">
        <p14:creationId xmlns:p14="http://schemas.microsoft.com/office/powerpoint/2010/main" val="29601105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Like financial aid programs, public benefits programs feature their own complex rules, some of which serve as a disincentive to low-income individuals attending colleges and others influence whether a student attends part- or full-time, decisions that can determine how fast a student completes and attains family –supporting employment. </a:t>
            </a:r>
          </a:p>
          <a:p>
            <a:pPr eaLnBrk="1" hangingPunct="1">
              <a:spcBef>
                <a:spcPct val="0"/>
              </a:spcBef>
            </a:pPr>
            <a:endParaRPr lang="en-US" altLang="en-US" dirty="0" smtClean="0"/>
          </a:p>
          <a:p>
            <a:pPr eaLnBrk="1" hangingPunct="1">
              <a:spcBef>
                <a:spcPct val="0"/>
              </a:spcBef>
            </a:pPr>
            <a:r>
              <a:rPr lang="en-US" altLang="en-US" dirty="0" smtClean="0"/>
              <a:t>Lack of information or misinformation about eligibility</a:t>
            </a:r>
          </a:p>
          <a:p>
            <a:pPr eaLnBrk="1" hangingPunct="1">
              <a:spcBef>
                <a:spcPct val="0"/>
              </a:spcBef>
            </a:pPr>
            <a:r>
              <a:rPr lang="en-US" altLang="en-US" dirty="0" smtClean="0"/>
              <a:t>Don’t know that programs exist</a:t>
            </a:r>
          </a:p>
          <a:p>
            <a:pPr eaLnBrk="1" hangingPunct="1">
              <a:spcBef>
                <a:spcPct val="0"/>
              </a:spcBef>
            </a:pPr>
            <a:r>
              <a:rPr lang="en-US" altLang="en-US" dirty="0" smtClean="0"/>
              <a:t>Think they are not eligible</a:t>
            </a:r>
          </a:p>
          <a:p>
            <a:pPr eaLnBrk="1" hangingPunct="1">
              <a:spcBef>
                <a:spcPct val="0"/>
              </a:spcBef>
            </a:pPr>
            <a:r>
              <a:rPr lang="en-US" altLang="en-US" dirty="0" smtClean="0"/>
              <a:t>Don’t know how to apply or where to get help</a:t>
            </a:r>
          </a:p>
          <a:p>
            <a:pPr eaLnBrk="1" hangingPunct="1">
              <a:spcBef>
                <a:spcPct val="0"/>
              </a:spcBef>
            </a:pPr>
            <a:r>
              <a:rPr lang="en-US" altLang="en-US" dirty="0" smtClean="0"/>
              <a:t>Feel the benefit is not worth the hassle</a:t>
            </a:r>
          </a:p>
          <a:p>
            <a:pPr eaLnBrk="1" hangingPunct="1">
              <a:spcBef>
                <a:spcPct val="0"/>
              </a:spcBef>
            </a:pPr>
            <a:r>
              <a:rPr lang="en-US" altLang="en-US" dirty="0" smtClean="0"/>
              <a:t>Don’t see themselves as target for public benefit programs</a:t>
            </a:r>
          </a:p>
          <a:p>
            <a:pPr eaLnBrk="1" hangingPunct="1">
              <a:spcBef>
                <a:spcPct val="0"/>
              </a:spcBef>
            </a:pPr>
            <a:r>
              <a:rPr lang="en-US" altLang="en-US" dirty="0" smtClean="0"/>
              <a:t>Applying is often time consuming, frustrating</a:t>
            </a:r>
          </a:p>
          <a:p>
            <a:pPr eaLnBrk="1" hangingPunct="1">
              <a:spcBef>
                <a:spcPct val="0"/>
              </a:spcBef>
            </a:pPr>
            <a:r>
              <a:rPr lang="en-US" altLang="en-US" dirty="0" smtClean="0"/>
              <a:t>Same information collected </a:t>
            </a:r>
            <a:r>
              <a:rPr lang="en-US" altLang="en-US" dirty="0" smtClean="0"/>
              <a:t>multiple </a:t>
            </a:r>
            <a:r>
              <a:rPr lang="en-US" altLang="en-US" dirty="0" smtClean="0"/>
              <a:t>times</a:t>
            </a:r>
          </a:p>
          <a:p>
            <a:pPr eaLnBrk="1" hangingPunct="1">
              <a:spcBef>
                <a:spcPct val="0"/>
              </a:spcBef>
            </a:pPr>
            <a:r>
              <a:rPr lang="en-US" altLang="en-US" dirty="0" smtClean="0"/>
              <a:t>Need documentation of income, </a:t>
            </a:r>
            <a:r>
              <a:rPr lang="en-US" altLang="en-US" dirty="0" smtClean="0"/>
              <a:t>family </a:t>
            </a:r>
            <a:r>
              <a:rPr lang="en-US" altLang="en-US" dirty="0" smtClean="0"/>
              <a:t>status</a:t>
            </a:r>
          </a:p>
          <a:p>
            <a:pPr eaLnBrk="1" hangingPunct="1">
              <a:spcBef>
                <a:spcPct val="0"/>
              </a:spcBef>
            </a:pPr>
            <a:r>
              <a:rPr lang="en-US" altLang="en-US" dirty="0" smtClean="0"/>
              <a:t>Stigma and other </a:t>
            </a:r>
            <a:r>
              <a:rPr lang="en-US" altLang="en-US" dirty="0" smtClean="0"/>
              <a:t>social/cultural </a:t>
            </a:r>
            <a:r>
              <a:rPr lang="en-US" altLang="en-US" dirty="0" smtClean="0"/>
              <a:t>barriers</a:t>
            </a:r>
          </a:p>
          <a:p>
            <a:pPr eaLnBrk="1" hangingPunct="1">
              <a:spcBef>
                <a:spcPct val="0"/>
              </a:spcBef>
            </a:pPr>
            <a:endParaRPr lang="en-US" altLang="en-US" dirty="0"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4773" indent="-285470">
              <a:defRPr>
                <a:solidFill>
                  <a:schemeClr val="tx1"/>
                </a:solidFill>
                <a:latin typeface="Calibri" panose="020F0502020204030204" pitchFamily="34" charset="0"/>
              </a:defRPr>
            </a:lvl2pPr>
            <a:lvl3pPr marL="1146663" indent="-228057">
              <a:defRPr>
                <a:solidFill>
                  <a:schemeClr val="tx1"/>
                </a:solidFill>
                <a:latin typeface="Calibri" panose="020F0502020204030204" pitchFamily="34" charset="0"/>
              </a:defRPr>
            </a:lvl3pPr>
            <a:lvl4pPr marL="1605967" indent="-228057">
              <a:defRPr>
                <a:solidFill>
                  <a:schemeClr val="tx1"/>
                </a:solidFill>
                <a:latin typeface="Calibri" panose="020F0502020204030204" pitchFamily="34" charset="0"/>
              </a:defRPr>
            </a:lvl4pPr>
            <a:lvl5pPr marL="2065270" indent="-228057">
              <a:defRPr>
                <a:solidFill>
                  <a:schemeClr val="tx1"/>
                </a:solidFill>
                <a:latin typeface="Calibri" panose="020F0502020204030204" pitchFamily="34" charset="0"/>
              </a:defRPr>
            </a:lvl5pPr>
            <a:lvl6pPr marL="2524573" indent="-228057" eaLnBrk="0" fontAlgn="base" hangingPunct="0">
              <a:spcBef>
                <a:spcPct val="0"/>
              </a:spcBef>
              <a:spcAft>
                <a:spcPct val="0"/>
              </a:spcAft>
              <a:defRPr>
                <a:solidFill>
                  <a:schemeClr val="tx1"/>
                </a:solidFill>
                <a:latin typeface="Calibri" panose="020F0502020204030204" pitchFamily="34" charset="0"/>
              </a:defRPr>
            </a:lvl6pPr>
            <a:lvl7pPr marL="2983876" indent="-228057" eaLnBrk="0" fontAlgn="base" hangingPunct="0">
              <a:spcBef>
                <a:spcPct val="0"/>
              </a:spcBef>
              <a:spcAft>
                <a:spcPct val="0"/>
              </a:spcAft>
              <a:defRPr>
                <a:solidFill>
                  <a:schemeClr val="tx1"/>
                </a:solidFill>
                <a:latin typeface="Calibri" panose="020F0502020204030204" pitchFamily="34" charset="0"/>
              </a:defRPr>
            </a:lvl7pPr>
            <a:lvl8pPr marL="3443179" indent="-228057" eaLnBrk="0" fontAlgn="base" hangingPunct="0">
              <a:spcBef>
                <a:spcPct val="0"/>
              </a:spcBef>
              <a:spcAft>
                <a:spcPct val="0"/>
              </a:spcAft>
              <a:defRPr>
                <a:solidFill>
                  <a:schemeClr val="tx1"/>
                </a:solidFill>
                <a:latin typeface="Calibri" panose="020F0502020204030204" pitchFamily="34" charset="0"/>
              </a:defRPr>
            </a:lvl8pPr>
            <a:lvl9pPr marL="3902482" indent="-228057" eaLnBrk="0" fontAlgn="base" hangingPunct="0">
              <a:spcBef>
                <a:spcPct val="0"/>
              </a:spcBef>
              <a:spcAft>
                <a:spcPct val="0"/>
              </a:spcAft>
              <a:defRPr>
                <a:solidFill>
                  <a:schemeClr val="tx1"/>
                </a:solidFill>
                <a:latin typeface="Calibri" panose="020F0502020204030204" pitchFamily="34" charset="0"/>
              </a:defRPr>
            </a:lvl9pPr>
          </a:lstStyle>
          <a:p>
            <a:fld id="{FAFA27F0-B98D-4FB6-9061-FB3ABE66AA7F}" type="slidenum">
              <a:rPr lang="en-US" altLang="en-US">
                <a:solidFill>
                  <a:srgbClr val="000000"/>
                </a:solidFill>
                <a:ea typeface="MS PGothic" panose="020B0600070205080204" pitchFamily="34" charset="-128"/>
              </a:rPr>
              <a:pPr/>
              <a:t>18</a:t>
            </a:fld>
            <a:endParaRPr lang="en-US" altLang="en-US">
              <a:solidFill>
                <a:srgbClr val="000000"/>
              </a:solidFill>
              <a:ea typeface="MS PGothic" panose="020B0600070205080204" pitchFamily="34" charset="-128"/>
            </a:endParaRPr>
          </a:p>
        </p:txBody>
      </p:sp>
    </p:spTree>
    <p:extLst>
      <p:ext uri="{BB962C8B-B14F-4D97-AF65-F5344CB8AC3E}">
        <p14:creationId xmlns:p14="http://schemas.microsoft.com/office/powerpoint/2010/main" val="28366728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Challenges</a:t>
            </a:r>
            <a:endParaRPr lang="en-US" dirty="0"/>
          </a:p>
          <a:p>
            <a:pPr lvl="1">
              <a:buFont typeface="Wingdings" panose="05000000000000000000" pitchFamily="2" charset="2"/>
              <a:buChar char="§"/>
            </a:pPr>
            <a:r>
              <a:rPr lang="en-US" dirty="0"/>
              <a:t>Increasing Project Go! awareness on campus, particularly among faculty </a:t>
            </a:r>
          </a:p>
          <a:p>
            <a:pPr lvl="1">
              <a:buFont typeface="Wingdings" panose="05000000000000000000" pitchFamily="2" charset="2"/>
              <a:buChar char="§"/>
            </a:pPr>
            <a:r>
              <a:rPr lang="en-US" dirty="0"/>
              <a:t>Getting full picture of students’ situations prior to appointment; many students come to appointments without information needed to complete OBB application, for example: dependent students missing parent information, students living with non-related roommates.</a:t>
            </a:r>
          </a:p>
          <a:p>
            <a:pPr lvl="1">
              <a:buFont typeface="Wingdings" panose="05000000000000000000" pitchFamily="2" charset="2"/>
              <a:buChar char="§"/>
            </a:pPr>
            <a:r>
              <a:rPr lang="en-US" dirty="0"/>
              <a:t>Assessing student outcomes (graduation/completion) related to the Project Go! services</a:t>
            </a:r>
          </a:p>
          <a:p>
            <a:r>
              <a:rPr lang="en-US" b="1" dirty="0"/>
              <a:t>Opportunities</a:t>
            </a:r>
            <a:endParaRPr lang="en-US" dirty="0"/>
          </a:p>
          <a:p>
            <a:pPr lvl="1">
              <a:buFont typeface="Wingdings" panose="05000000000000000000" pitchFamily="2" charset="2"/>
              <a:buChar char="§"/>
            </a:pPr>
            <a:r>
              <a:rPr lang="en-US" dirty="0"/>
              <a:t>Coordination with other campus offices/groups: CARE team, Women in Transition, ACCESS.</a:t>
            </a:r>
          </a:p>
          <a:p>
            <a:pPr lvl="1">
              <a:buFont typeface="Wingdings" panose="05000000000000000000" pitchFamily="2" charset="2"/>
              <a:buChar char="§"/>
            </a:pPr>
            <a:r>
              <a:rPr lang="en-US" dirty="0"/>
              <a:t>Better coordination with off campus resources and organizations</a:t>
            </a:r>
          </a:p>
          <a:p>
            <a:pPr lvl="1">
              <a:buFont typeface="Wingdings" panose="05000000000000000000" pitchFamily="2" charset="2"/>
              <a:buChar char="§"/>
            </a:pPr>
            <a:r>
              <a:rPr lang="en-US" dirty="0"/>
              <a:t>Educating students, faculty, and staff as to what services Benefits Access/Project Go! provide</a:t>
            </a:r>
          </a:p>
          <a:p>
            <a:pPr lvl="1">
              <a:buFont typeface="Wingdings" panose="05000000000000000000" pitchFamily="2" charset="2"/>
              <a:buChar char="§"/>
            </a:pPr>
            <a:r>
              <a:rPr lang="en-US" dirty="0"/>
              <a:t>Monthly activity highlighting one resources of the month</a:t>
            </a:r>
          </a:p>
          <a:p>
            <a:pPr lvl="1">
              <a:buFont typeface="Wingdings" panose="05000000000000000000" pitchFamily="2" charset="2"/>
              <a:buChar char="§"/>
            </a:pPr>
            <a:r>
              <a:rPr lang="en-US" dirty="0"/>
              <a:t>Increased visibility at on-campus events (i.e. Success Week Kickoff, and other tabling and informational events).</a:t>
            </a:r>
          </a:p>
          <a:p>
            <a:pPr lvl="1">
              <a:buFont typeface="Wingdings" panose="05000000000000000000" pitchFamily="2" charset="2"/>
              <a:buChar char="§"/>
            </a:pPr>
            <a:r>
              <a:rPr lang="en-US" dirty="0"/>
              <a:t>MOU with CDJFS for exchange of information</a:t>
            </a:r>
          </a:p>
          <a:p>
            <a:endParaRPr lang="en-US" dirty="0"/>
          </a:p>
        </p:txBody>
      </p:sp>
      <p:sp>
        <p:nvSpPr>
          <p:cNvPr id="4" name="Slide Number Placeholder 3"/>
          <p:cNvSpPr>
            <a:spLocks noGrp="1"/>
          </p:cNvSpPr>
          <p:nvPr>
            <p:ph type="sldNum" sz="quarter" idx="10"/>
          </p:nvPr>
        </p:nvSpPr>
        <p:spPr/>
        <p:txBody>
          <a:bodyPr/>
          <a:lstStyle/>
          <a:p>
            <a:fld id="{578BF972-CB80-4D3B-A775-D216B9330FD6}" type="slidenum">
              <a:rPr lang="en-US" smtClean="0"/>
              <a:t>19</a:t>
            </a:fld>
            <a:endParaRPr lang="en-US"/>
          </a:p>
        </p:txBody>
      </p:sp>
    </p:spTree>
    <p:extLst>
      <p:ext uri="{BB962C8B-B14F-4D97-AF65-F5344CB8AC3E}">
        <p14:creationId xmlns:p14="http://schemas.microsoft.com/office/powerpoint/2010/main" val="2291787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Cuyahoga Community</a:t>
            </a:r>
            <a:r>
              <a:rPr lang="en-US" baseline="0" dirty="0" smtClean="0"/>
              <a:t> College, our program of integrating public benefits into financial aid and student services is called Project Go. This is our version of the Benefits Access for College Completion initiative. </a:t>
            </a:r>
          </a:p>
          <a:p>
            <a:r>
              <a:rPr lang="en-US" baseline="0" dirty="0" smtClean="0"/>
              <a:t>To tell you about the program and what we offer, I would like our student </a:t>
            </a:r>
            <a:r>
              <a:rPr lang="en-US" baseline="0" dirty="0" err="1" smtClean="0"/>
              <a:t>Lachonda</a:t>
            </a:r>
            <a:r>
              <a:rPr lang="en-US" baseline="0" dirty="0" smtClean="0"/>
              <a:t> to tell her story.</a:t>
            </a:r>
          </a:p>
          <a:p>
            <a:endParaRPr lang="en-US" baseline="0" dirty="0" smtClean="0"/>
          </a:p>
          <a:p>
            <a:r>
              <a:rPr lang="en-US" baseline="0" dirty="0" smtClean="0"/>
              <a:t>AFTER VIDEO:  Since November of 2016 – we call our program the “Award-Winning Project Go.” We were delighted to receive a  recognition award for exemplary practice from the National Council on Student Development.</a:t>
            </a:r>
          </a:p>
          <a:p>
            <a:endParaRPr lang="en-US" dirty="0"/>
          </a:p>
        </p:txBody>
      </p:sp>
      <p:sp>
        <p:nvSpPr>
          <p:cNvPr id="4" name="Slide Number Placeholder 3"/>
          <p:cNvSpPr>
            <a:spLocks noGrp="1"/>
          </p:cNvSpPr>
          <p:nvPr>
            <p:ph type="sldNum" sz="quarter" idx="10"/>
          </p:nvPr>
        </p:nvSpPr>
        <p:spPr/>
        <p:txBody>
          <a:bodyPr/>
          <a:lstStyle/>
          <a:p>
            <a:fld id="{578BF972-CB80-4D3B-A775-D216B9330FD6}" type="slidenum">
              <a:rPr lang="en-US" smtClean="0"/>
              <a:t>2</a:t>
            </a:fld>
            <a:endParaRPr lang="en-US"/>
          </a:p>
        </p:txBody>
      </p:sp>
    </p:spTree>
    <p:extLst>
      <p:ext uri="{BB962C8B-B14F-4D97-AF65-F5344CB8AC3E}">
        <p14:creationId xmlns:p14="http://schemas.microsoft.com/office/powerpoint/2010/main" val="29779012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054A3F-3801-48D6-BA73-71718D59DFF2}" type="slidenum">
              <a:rPr lang="en-US" smtClean="0"/>
              <a:t>20</a:t>
            </a:fld>
            <a:endParaRPr lang="en-US"/>
          </a:p>
        </p:txBody>
      </p:sp>
    </p:spTree>
    <p:extLst>
      <p:ext uri="{BB962C8B-B14F-4D97-AF65-F5344CB8AC3E}">
        <p14:creationId xmlns:p14="http://schemas.microsoft.com/office/powerpoint/2010/main" val="41044394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Redesign</a:t>
            </a:r>
            <a:r>
              <a:rPr lang="en-US" baseline="0" dirty="0" smtClean="0"/>
              <a:t> Teams – November – March; Relaunch April for National Financial Literacy Month</a:t>
            </a:r>
          </a:p>
          <a:p>
            <a:r>
              <a:rPr lang="en-US" baseline="0" dirty="0" smtClean="0"/>
              <a:t>Surveyed faculty and staff – learn how many faculty/staff make referrals; which told us that we had more work to do to get the word out, again</a:t>
            </a:r>
            <a:endParaRPr lang="en-US" dirty="0" smtClean="0"/>
          </a:p>
          <a:p>
            <a:r>
              <a:rPr lang="en-US" dirty="0" smtClean="0"/>
              <a:t>Discuss</a:t>
            </a:r>
            <a:r>
              <a:rPr lang="en-US" baseline="0" dirty="0" smtClean="0"/>
              <a:t> the HIT Team – learn about at other forum – at the Wisconsin Hope lab convening, a panelist talked about developing a homeless engagement initiative</a:t>
            </a:r>
          </a:p>
          <a:p>
            <a:r>
              <a:rPr lang="en-US" baseline="0" dirty="0" smtClean="0"/>
              <a:t>Handouts for program overview</a:t>
            </a:r>
          </a:p>
          <a:p>
            <a:r>
              <a:rPr lang="en-US" baseline="0" dirty="0" smtClean="0"/>
              <a:t>Helping schools implement</a:t>
            </a:r>
            <a:endParaRPr lang="en-US" dirty="0"/>
          </a:p>
        </p:txBody>
      </p:sp>
      <p:sp>
        <p:nvSpPr>
          <p:cNvPr id="4" name="Slide Number Placeholder 3"/>
          <p:cNvSpPr>
            <a:spLocks noGrp="1"/>
          </p:cNvSpPr>
          <p:nvPr>
            <p:ph type="sldNum" sz="quarter" idx="10"/>
          </p:nvPr>
        </p:nvSpPr>
        <p:spPr/>
        <p:txBody>
          <a:bodyPr/>
          <a:lstStyle/>
          <a:p>
            <a:fld id="{4299426B-7B99-4E24-8FBE-A103A546088F}" type="slidenum">
              <a:rPr lang="en-US" smtClean="0"/>
              <a:t>21</a:t>
            </a:fld>
            <a:endParaRPr lang="en-US"/>
          </a:p>
        </p:txBody>
      </p:sp>
    </p:spTree>
    <p:extLst>
      <p:ext uri="{BB962C8B-B14F-4D97-AF65-F5344CB8AC3E}">
        <p14:creationId xmlns:p14="http://schemas.microsoft.com/office/powerpoint/2010/main" val="40994232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panose="020B0604020202020204" pitchFamily="34" charset="0"/>
                <a:cs typeface="Arial" panose="020B0604020202020204" pitchFamily="34" charset="0"/>
              </a:rPr>
              <a:t>A lesson gleamed from BACC work is the need for strong internal partnerships among faculty and staff in different departments. </a:t>
            </a:r>
          </a:p>
          <a:p>
            <a:pPr eaLnBrk="1" hangingPunct="1">
              <a:spcBef>
                <a:spcPct val="0"/>
              </a:spcBef>
            </a:pPr>
            <a:r>
              <a:rPr lang="en-US" altLang="en-US" smtClean="0">
                <a:latin typeface="Arial" panose="020B0604020202020204" pitchFamily="34" charset="0"/>
                <a:cs typeface="Arial" panose="020B0604020202020204" pitchFamily="34" charset="0"/>
              </a:rPr>
              <a:t>Challenge: getting buy in. </a:t>
            </a:r>
          </a:p>
          <a:p>
            <a:pPr eaLnBrk="1" hangingPunct="1">
              <a:spcBef>
                <a:spcPct val="0"/>
              </a:spcBef>
            </a:pPr>
            <a:r>
              <a:rPr lang="en-US" altLang="en-US" smtClean="0">
                <a:latin typeface="Arial" panose="020B0604020202020204" pitchFamily="34" charset="0"/>
                <a:cs typeface="Arial" panose="020B0604020202020204" pitchFamily="34" charset="0"/>
              </a:rPr>
              <a:t>Successful collaboration—provision of information on public benefits during class time and engagement of front line college staff in outreach and referral processes</a:t>
            </a:r>
          </a:p>
          <a:p>
            <a:pPr eaLnBrk="1" hangingPunct="1">
              <a:spcBef>
                <a:spcPct val="0"/>
              </a:spcBef>
            </a:pPr>
            <a:endParaRPr lang="en-US" altLang="en-US" smtClean="0">
              <a:latin typeface="Arial" panose="020B0604020202020204" pitchFamily="34" charset="0"/>
              <a:cs typeface="Arial" panose="020B0604020202020204" pitchFamily="34" charset="0"/>
            </a:endParaRPr>
          </a:p>
          <a:p>
            <a:pPr eaLnBrk="1" hangingPunct="1">
              <a:spcBef>
                <a:spcPct val="0"/>
              </a:spcBef>
            </a:pPr>
            <a:r>
              <a:rPr lang="en-US" altLang="en-US" smtClean="0">
                <a:latin typeface="Arial" panose="020B0604020202020204" pitchFamily="34" charset="0"/>
                <a:cs typeface="Arial" panose="020B0604020202020204" pitchFamily="34" charset="0"/>
              </a:rPr>
              <a:t>Integrating services: Including discussions about benefits in financial aid, orientation or student success courses, integrating benefits into financial literacy modules</a:t>
            </a:r>
          </a:p>
          <a:p>
            <a:pPr eaLnBrk="1" hangingPunct="1">
              <a:spcBef>
                <a:spcPct val="0"/>
              </a:spcBef>
            </a:pPr>
            <a:r>
              <a:rPr lang="en-US" altLang="en-US" smtClean="0">
                <a:latin typeface="Arial" panose="020B0604020202020204" pitchFamily="34" charset="0"/>
                <a:cs typeface="Arial" panose="020B0604020202020204" pitchFamily="34" charset="0"/>
              </a:rPr>
              <a:t>Cultivating leadership: Engaging a broad based team to embed activities across college, updating the President and other leadership regularly. Tying to the completion agenda</a:t>
            </a:r>
          </a:p>
          <a:p>
            <a:pPr eaLnBrk="1" hangingPunct="1">
              <a:spcBef>
                <a:spcPct val="0"/>
              </a:spcBef>
            </a:pPr>
            <a:r>
              <a:rPr lang="en-US" altLang="en-US" smtClean="0">
                <a:latin typeface="Arial" panose="020B0604020202020204" pitchFamily="34" charset="0"/>
                <a:cs typeface="Arial" panose="020B0604020202020204" pitchFamily="34" charset="0"/>
              </a:rPr>
              <a:t>Involving faculty: Referring students to resources, integrating information into coursework, training faculty as leaders and advocates for resources for nontraditional students</a:t>
            </a:r>
          </a:p>
          <a:p>
            <a:pPr eaLnBrk="1" hangingPunct="1">
              <a:spcBef>
                <a:spcPct val="0"/>
              </a:spcBef>
            </a:pPr>
            <a:r>
              <a:rPr lang="en-US" altLang="en-US" smtClean="0">
                <a:latin typeface="Arial" panose="020B0604020202020204" pitchFamily="34" charset="0"/>
                <a:cs typeface="Arial" panose="020B0604020202020204" pitchFamily="34" charset="0"/>
              </a:rPr>
              <a:t>Partnering to expand reach: Meeting regularly with partners in state and county human services agencies, becoming community partners to assist individuals to apply for benefits using state tools, working with CBOs to provide additional benefits.</a:t>
            </a:r>
          </a:p>
          <a:p>
            <a:pPr eaLnBrk="1" hangingPunct="1">
              <a:spcBef>
                <a:spcPct val="0"/>
              </a:spcBef>
            </a:pPr>
            <a:endParaRPr lang="en-US" altLang="en-US" smtClean="0">
              <a:latin typeface="Arial" panose="020B0604020202020204" pitchFamily="34" charset="0"/>
              <a:cs typeface="Arial" panose="020B0604020202020204" pitchFamily="34" charset="0"/>
            </a:endParaRP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3B680FA-A1D1-4807-91F7-293D4BE7A26B}" type="slidenum">
              <a:rPr lang="en-US" altLang="en-US">
                <a:solidFill>
                  <a:srgbClr val="000000"/>
                </a:solidFill>
              </a:rPr>
              <a:pPr/>
              <a:t>22</a:t>
            </a:fld>
            <a:endParaRPr lang="en-US" altLang="en-US">
              <a:solidFill>
                <a:srgbClr val="000000"/>
              </a:solidFill>
            </a:endParaRPr>
          </a:p>
        </p:txBody>
      </p:sp>
    </p:spTree>
    <p:extLst>
      <p:ext uri="{BB962C8B-B14F-4D97-AF65-F5344CB8AC3E}">
        <p14:creationId xmlns:p14="http://schemas.microsoft.com/office/powerpoint/2010/main" val="24323102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8BF972-CB80-4D3B-A775-D216B9330FD6}" type="slidenum">
              <a:rPr lang="en-US" smtClean="0"/>
              <a:t>23</a:t>
            </a:fld>
            <a:endParaRPr lang="en-US"/>
          </a:p>
        </p:txBody>
      </p:sp>
    </p:spTree>
    <p:extLst>
      <p:ext uri="{BB962C8B-B14F-4D97-AF65-F5344CB8AC3E}">
        <p14:creationId xmlns:p14="http://schemas.microsoft.com/office/powerpoint/2010/main" val="3039376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mission of the program is to initiate…</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CB763E2-F018-4EDA-B015-36E196AC488C}" type="slidenum">
              <a:rPr lang="en-US" altLang="en-US" smtClean="0"/>
              <a:pPr>
                <a:spcBef>
                  <a:spcPct val="0"/>
                </a:spcBef>
              </a:pPr>
              <a:t>3</a:t>
            </a:fld>
            <a:endParaRPr lang="en-US" altLang="en-US" smtClean="0"/>
          </a:p>
        </p:txBody>
      </p:sp>
    </p:spTree>
    <p:extLst>
      <p:ext uri="{BB962C8B-B14F-4D97-AF65-F5344CB8AC3E}">
        <p14:creationId xmlns:p14="http://schemas.microsoft.com/office/powerpoint/2010/main" val="2954342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7E84CB4-6F52-4D18-B933-0CEC658AEE05}" type="slidenum">
              <a:rPr lang="en-US" altLang="en-US"/>
              <a:pPr>
                <a:spcBef>
                  <a:spcPct val="0"/>
                </a:spcBef>
              </a:pPr>
              <a:t>4</a:t>
            </a:fld>
            <a:endParaRPr lang="en-US" altLang="en-US"/>
          </a:p>
        </p:txBody>
      </p:sp>
    </p:spTree>
    <p:extLst>
      <p:ext uri="{BB962C8B-B14F-4D97-AF65-F5344CB8AC3E}">
        <p14:creationId xmlns:p14="http://schemas.microsoft.com/office/powerpoint/2010/main" val="3839628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8BF972-CB80-4D3B-A775-D216B9330FD6}" type="slidenum">
              <a:rPr lang="en-US" smtClean="0"/>
              <a:t>5</a:t>
            </a:fld>
            <a:endParaRPr lang="en-US"/>
          </a:p>
        </p:txBody>
      </p:sp>
    </p:spTree>
    <p:extLst>
      <p:ext uri="{BB962C8B-B14F-4D97-AF65-F5344CB8AC3E}">
        <p14:creationId xmlns:p14="http://schemas.microsoft.com/office/powerpoint/2010/main" val="4235062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516688" indent="-516688" defTabSz="918556">
              <a:defRPr/>
            </a:pPr>
            <a:r>
              <a:rPr lang="en-US" dirty="0" smtClean="0"/>
              <a:t>BACC seeks to challenge, support, and learn from the ability of community college sites, state community college systems, and state government agencies to develop and institutionalize scalable and sustainable organizational and funding policies and practices that help a diverse population of eligible students gain access to an array of public benefits. </a:t>
            </a:r>
          </a:p>
          <a:p>
            <a:pPr marL="516688" indent="-516688">
              <a:defRPr/>
            </a:pPr>
            <a:endParaRPr lang="en-US" dirty="0" smtClean="0"/>
          </a:p>
          <a:p>
            <a:pPr marL="516688" indent="-516688">
              <a:defRPr/>
            </a:pPr>
            <a:r>
              <a:rPr lang="en-US" dirty="0" smtClean="0"/>
              <a:t>Initiative Goals:</a:t>
            </a:r>
          </a:p>
          <a:p>
            <a:pPr marL="516688" indent="-516688">
              <a:buFont typeface="+mj-lt"/>
              <a:buAutoNum type="arabicPeriod"/>
              <a:defRPr/>
            </a:pPr>
            <a:r>
              <a:rPr lang="en-US" dirty="0" smtClean="0"/>
              <a:t>Provide new avenues of helping low-income students </a:t>
            </a:r>
            <a:r>
              <a:rPr lang="en-US" i="1" dirty="0" smtClean="0"/>
              <a:t>succeed</a:t>
            </a:r>
            <a:r>
              <a:rPr lang="en-US" dirty="0" smtClean="0"/>
              <a:t> in postsecondary education and training and </a:t>
            </a:r>
            <a:r>
              <a:rPr lang="en-US" i="1" dirty="0" smtClean="0"/>
              <a:t>complete</a:t>
            </a:r>
            <a:r>
              <a:rPr lang="en-US" dirty="0" smtClean="0"/>
              <a:t> credentials, ultimately, improving their job prospects.</a:t>
            </a:r>
          </a:p>
          <a:p>
            <a:pPr marL="516688" indent="-516688">
              <a:buFont typeface="+mj-lt"/>
              <a:buAutoNum type="arabicPeriod"/>
              <a:defRPr/>
            </a:pPr>
            <a:r>
              <a:rPr lang="en-US" dirty="0" smtClean="0"/>
              <a:t>Examine the feasibility of using benefits and financial aid to </a:t>
            </a:r>
            <a:r>
              <a:rPr lang="en-US" i="1" dirty="0" smtClean="0"/>
              <a:t>meet the financial need </a:t>
            </a:r>
            <a:r>
              <a:rPr lang="en-US" dirty="0" smtClean="0"/>
              <a:t>of students.</a:t>
            </a:r>
          </a:p>
          <a:p>
            <a:pPr marL="516688" indent="-516688">
              <a:buFont typeface="+mj-lt"/>
              <a:buAutoNum type="arabicPeriod"/>
              <a:defRPr/>
            </a:pPr>
            <a:r>
              <a:rPr lang="en-US" i="1" dirty="0" smtClean="0"/>
              <a:t>Reform</a:t>
            </a:r>
            <a:r>
              <a:rPr lang="en-US" dirty="0" smtClean="0"/>
              <a:t> federal, state and local postsecondary and state public benefits </a:t>
            </a:r>
            <a:r>
              <a:rPr lang="en-US" i="1" dirty="0" smtClean="0"/>
              <a:t>policies</a:t>
            </a:r>
            <a:r>
              <a:rPr lang="en-US" dirty="0" smtClean="0"/>
              <a:t> to improve access for college students.</a:t>
            </a:r>
          </a:p>
          <a:p>
            <a:pPr marL="516688" indent="-516688">
              <a:buFont typeface="+mj-lt"/>
              <a:buAutoNum type="arabicPeriod"/>
              <a:defRPr/>
            </a:pPr>
            <a:r>
              <a:rPr lang="en-US" i="1" dirty="0" smtClean="0"/>
              <a:t>Reduce poverty</a:t>
            </a:r>
            <a:r>
              <a:rPr lang="en-US" dirty="0" smtClean="0"/>
              <a:t> because more students are receiving benefits, remaining in school rather</a:t>
            </a:r>
            <a:r>
              <a:rPr lang="en-US" baseline="0" dirty="0" smtClean="0"/>
              <a:t> than dropping our; thus, completing their degree</a:t>
            </a:r>
            <a:r>
              <a:rPr lang="en-US" dirty="0" smtClean="0"/>
              <a:t> and earning a family </a:t>
            </a:r>
            <a:r>
              <a:rPr lang="en-US" dirty="0" err="1" smtClean="0"/>
              <a:t>sustaning</a:t>
            </a:r>
            <a:r>
              <a:rPr lang="en-US" baseline="0" dirty="0" smtClean="0"/>
              <a:t> wage.</a:t>
            </a:r>
            <a:endParaRPr lang="en-US" dirty="0" smtClean="0"/>
          </a:p>
          <a:p>
            <a:pPr>
              <a:spcBef>
                <a:spcPct val="0"/>
              </a:spcBef>
              <a:defRPr/>
            </a:pPr>
            <a:endParaRPr lang="en-US" dirty="0"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4773" indent="-285470">
              <a:defRPr>
                <a:solidFill>
                  <a:schemeClr val="tx1"/>
                </a:solidFill>
                <a:latin typeface="Calibri" panose="020F0502020204030204" pitchFamily="34" charset="0"/>
              </a:defRPr>
            </a:lvl2pPr>
            <a:lvl3pPr marL="1146663" indent="-228057">
              <a:defRPr>
                <a:solidFill>
                  <a:schemeClr val="tx1"/>
                </a:solidFill>
                <a:latin typeface="Calibri" panose="020F0502020204030204" pitchFamily="34" charset="0"/>
              </a:defRPr>
            </a:lvl3pPr>
            <a:lvl4pPr marL="1605967" indent="-228057">
              <a:defRPr>
                <a:solidFill>
                  <a:schemeClr val="tx1"/>
                </a:solidFill>
                <a:latin typeface="Calibri" panose="020F0502020204030204" pitchFamily="34" charset="0"/>
              </a:defRPr>
            </a:lvl4pPr>
            <a:lvl5pPr marL="2065270" indent="-228057">
              <a:defRPr>
                <a:solidFill>
                  <a:schemeClr val="tx1"/>
                </a:solidFill>
                <a:latin typeface="Calibri" panose="020F0502020204030204" pitchFamily="34" charset="0"/>
              </a:defRPr>
            </a:lvl5pPr>
            <a:lvl6pPr marL="2524573" indent="-228057" eaLnBrk="0" fontAlgn="base" hangingPunct="0">
              <a:spcBef>
                <a:spcPct val="0"/>
              </a:spcBef>
              <a:spcAft>
                <a:spcPct val="0"/>
              </a:spcAft>
              <a:defRPr>
                <a:solidFill>
                  <a:schemeClr val="tx1"/>
                </a:solidFill>
                <a:latin typeface="Calibri" panose="020F0502020204030204" pitchFamily="34" charset="0"/>
              </a:defRPr>
            </a:lvl6pPr>
            <a:lvl7pPr marL="2983876" indent="-228057" eaLnBrk="0" fontAlgn="base" hangingPunct="0">
              <a:spcBef>
                <a:spcPct val="0"/>
              </a:spcBef>
              <a:spcAft>
                <a:spcPct val="0"/>
              </a:spcAft>
              <a:defRPr>
                <a:solidFill>
                  <a:schemeClr val="tx1"/>
                </a:solidFill>
                <a:latin typeface="Calibri" panose="020F0502020204030204" pitchFamily="34" charset="0"/>
              </a:defRPr>
            </a:lvl7pPr>
            <a:lvl8pPr marL="3443179" indent="-228057" eaLnBrk="0" fontAlgn="base" hangingPunct="0">
              <a:spcBef>
                <a:spcPct val="0"/>
              </a:spcBef>
              <a:spcAft>
                <a:spcPct val="0"/>
              </a:spcAft>
              <a:defRPr>
                <a:solidFill>
                  <a:schemeClr val="tx1"/>
                </a:solidFill>
                <a:latin typeface="Calibri" panose="020F0502020204030204" pitchFamily="34" charset="0"/>
              </a:defRPr>
            </a:lvl8pPr>
            <a:lvl9pPr marL="3902482" indent="-228057" eaLnBrk="0" fontAlgn="base" hangingPunct="0">
              <a:spcBef>
                <a:spcPct val="0"/>
              </a:spcBef>
              <a:spcAft>
                <a:spcPct val="0"/>
              </a:spcAft>
              <a:defRPr>
                <a:solidFill>
                  <a:schemeClr val="tx1"/>
                </a:solidFill>
                <a:latin typeface="Calibri" panose="020F0502020204030204" pitchFamily="34" charset="0"/>
              </a:defRPr>
            </a:lvl9pPr>
          </a:lstStyle>
          <a:p>
            <a:fld id="{55206C96-FDC1-4CB6-83B9-033D1758F126}" type="slidenum">
              <a:rPr lang="en-US" altLang="en-US">
                <a:solidFill>
                  <a:srgbClr val="000000"/>
                </a:solidFill>
                <a:ea typeface="MS PGothic" panose="020B0600070205080204" pitchFamily="34" charset="-128"/>
              </a:rPr>
              <a:pPr/>
              <a:t>6</a:t>
            </a:fld>
            <a:endParaRPr lang="en-US" altLang="en-US">
              <a:solidFill>
                <a:srgbClr val="000000"/>
              </a:solidFill>
              <a:ea typeface="MS PGothic" panose="020B0600070205080204" pitchFamily="34" charset="-128"/>
            </a:endParaRPr>
          </a:p>
        </p:txBody>
      </p:sp>
    </p:spTree>
    <p:extLst>
      <p:ext uri="{BB962C8B-B14F-4D97-AF65-F5344CB8AC3E}">
        <p14:creationId xmlns:p14="http://schemas.microsoft.com/office/powerpoint/2010/main" val="3050500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Students</a:t>
            </a:r>
            <a:r>
              <a:rPr lang="en-US" sz="1200" baseline="0" dirty="0" smtClean="0"/>
              <a:t> were dropping out of school due to limited financial resources – they had to return to work, increase work hours, change in need in the household – but financial circumstances caused them to leave school.  Of course, this was not unique to our institution.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But, the opportunity was connecting student to</a:t>
            </a:r>
            <a:r>
              <a:rPr lang="en-US" sz="1200" baseline="0" dirty="0" smtClean="0"/>
              <a:t> public benefits, for which they quality and we know that b</a:t>
            </a:r>
            <a:r>
              <a:rPr lang="en-US" sz="1200" dirty="0" smtClean="0"/>
              <a:t>illions of unused public benefit dollars are returned to state and county funders each year.</a:t>
            </a:r>
          </a:p>
          <a:p>
            <a:endParaRPr lang="en-US" dirty="0"/>
          </a:p>
        </p:txBody>
      </p:sp>
      <p:sp>
        <p:nvSpPr>
          <p:cNvPr id="4" name="Slide Number Placeholder 3"/>
          <p:cNvSpPr>
            <a:spLocks noGrp="1"/>
          </p:cNvSpPr>
          <p:nvPr>
            <p:ph type="sldNum" sz="quarter" idx="10"/>
          </p:nvPr>
        </p:nvSpPr>
        <p:spPr/>
        <p:txBody>
          <a:bodyPr/>
          <a:lstStyle/>
          <a:p>
            <a:fld id="{578BF972-CB80-4D3B-A775-D216B9330FD6}" type="slidenum">
              <a:rPr lang="en-US" smtClean="0"/>
              <a:t>7</a:t>
            </a:fld>
            <a:endParaRPr lang="en-US"/>
          </a:p>
        </p:txBody>
      </p:sp>
    </p:spTree>
    <p:extLst>
      <p:ext uri="{BB962C8B-B14F-4D97-AF65-F5344CB8AC3E}">
        <p14:creationId xmlns:p14="http://schemas.microsoft.com/office/powerpoint/2010/main" val="3113054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fall to fall retention</a:t>
            </a:r>
            <a:r>
              <a:rPr lang="en-US" baseline="0" dirty="0" smtClean="0"/>
              <a:t> rate was less than 50%. Due to support students have received from the program and other retention initiatives we have put in place, we have seen modest increases in retention on our fall to spring retention</a:t>
            </a:r>
          </a:p>
          <a:p>
            <a:endParaRPr lang="en-US" baseline="0" dirty="0" smtClean="0"/>
          </a:p>
          <a:p>
            <a:r>
              <a:rPr lang="en-US" baseline="0" dirty="0" smtClean="0"/>
              <a:t>We conduct an exit survey (or withdrawal study) when students leave.</a:t>
            </a:r>
          </a:p>
          <a:p>
            <a:endParaRPr lang="en-US" baseline="0" dirty="0" smtClean="0"/>
          </a:p>
          <a:p>
            <a:r>
              <a:rPr lang="en-US" baseline="0" dirty="0" smtClean="0"/>
              <a:t>Shortly after we implemented this program – with a focus on low income students, our state funding formula model changed from an enrollment based (total number of enrolled students model) to a completion model (or performance-based funding model). Within the funding model for community colleges, the state developed provisions for what has been called At-Risk student populations, which included funding for students who are – “Pell-eligible ever” which affectionately means, school that enroll (and complete through certain milestone – 1.) developmental education, 2.) college-level coursework, 3) certification completion, 4) associate degree completion, and 5) transfer to a 4-year university – there are certain percentage of the funding, increased for performing well with Pell-eligible students.</a:t>
            </a:r>
            <a:endParaRPr lang="en-US" dirty="0"/>
          </a:p>
        </p:txBody>
      </p:sp>
      <p:sp>
        <p:nvSpPr>
          <p:cNvPr id="4" name="Slide Number Placeholder 3"/>
          <p:cNvSpPr>
            <a:spLocks noGrp="1"/>
          </p:cNvSpPr>
          <p:nvPr>
            <p:ph type="sldNum" sz="quarter" idx="10"/>
          </p:nvPr>
        </p:nvSpPr>
        <p:spPr/>
        <p:txBody>
          <a:bodyPr/>
          <a:lstStyle/>
          <a:p>
            <a:fld id="{578BF972-CB80-4D3B-A775-D216B9330FD6}" type="slidenum">
              <a:rPr lang="en-US" smtClean="0"/>
              <a:t>8</a:t>
            </a:fld>
            <a:endParaRPr lang="en-US"/>
          </a:p>
        </p:txBody>
      </p:sp>
    </p:spTree>
    <p:extLst>
      <p:ext uri="{BB962C8B-B14F-4D97-AF65-F5344CB8AC3E}">
        <p14:creationId xmlns:p14="http://schemas.microsoft.com/office/powerpoint/2010/main" val="1956398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Of the financial aid applicants, students fell within the poverty levels at certain levels.</a:t>
            </a:r>
          </a:p>
          <a:p>
            <a:endParaRPr lang="en-US" altLang="en-US" dirty="0" smtClean="0"/>
          </a:p>
          <a:p>
            <a:r>
              <a:rPr lang="en-US" altLang="en-US" dirty="0" smtClean="0"/>
              <a:t>This analysis had been conducted</a:t>
            </a:r>
            <a:r>
              <a:rPr lang="en-US" altLang="en-US" baseline="0" dirty="0" smtClean="0"/>
              <a:t> in 2011 when we began our engagement with the grant to fund the program. </a:t>
            </a:r>
            <a:endParaRPr lang="en-US" altLang="en-US" dirty="0"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6368" indent="-287064">
              <a:defRPr>
                <a:solidFill>
                  <a:schemeClr val="tx1"/>
                </a:solidFill>
                <a:latin typeface="Calibri" panose="020F0502020204030204" pitchFamily="34" charset="0"/>
              </a:defRPr>
            </a:lvl2pPr>
            <a:lvl3pPr marL="1148258" indent="-229652">
              <a:defRPr>
                <a:solidFill>
                  <a:schemeClr val="tx1"/>
                </a:solidFill>
                <a:latin typeface="Calibri" panose="020F0502020204030204" pitchFamily="34" charset="0"/>
              </a:defRPr>
            </a:lvl3pPr>
            <a:lvl4pPr marL="1607561" indent="-229652">
              <a:defRPr>
                <a:solidFill>
                  <a:schemeClr val="tx1"/>
                </a:solidFill>
                <a:latin typeface="Calibri" panose="020F0502020204030204" pitchFamily="34" charset="0"/>
              </a:defRPr>
            </a:lvl4pPr>
            <a:lvl5pPr marL="2066864" indent="-229652">
              <a:defRPr>
                <a:solidFill>
                  <a:schemeClr val="tx1"/>
                </a:solidFill>
                <a:latin typeface="Calibri" panose="020F0502020204030204" pitchFamily="34" charset="0"/>
              </a:defRPr>
            </a:lvl5pPr>
            <a:lvl6pPr marL="2526167" indent="-229652" eaLnBrk="0" fontAlgn="base" hangingPunct="0">
              <a:spcBef>
                <a:spcPct val="0"/>
              </a:spcBef>
              <a:spcAft>
                <a:spcPct val="0"/>
              </a:spcAft>
              <a:defRPr>
                <a:solidFill>
                  <a:schemeClr val="tx1"/>
                </a:solidFill>
                <a:latin typeface="Calibri" panose="020F0502020204030204" pitchFamily="34" charset="0"/>
              </a:defRPr>
            </a:lvl6pPr>
            <a:lvl7pPr marL="2985470" indent="-229652" eaLnBrk="0" fontAlgn="base" hangingPunct="0">
              <a:spcBef>
                <a:spcPct val="0"/>
              </a:spcBef>
              <a:spcAft>
                <a:spcPct val="0"/>
              </a:spcAft>
              <a:defRPr>
                <a:solidFill>
                  <a:schemeClr val="tx1"/>
                </a:solidFill>
                <a:latin typeface="Calibri" panose="020F0502020204030204" pitchFamily="34" charset="0"/>
              </a:defRPr>
            </a:lvl7pPr>
            <a:lvl8pPr marL="3444773" indent="-229652" eaLnBrk="0" fontAlgn="base" hangingPunct="0">
              <a:spcBef>
                <a:spcPct val="0"/>
              </a:spcBef>
              <a:spcAft>
                <a:spcPct val="0"/>
              </a:spcAft>
              <a:defRPr>
                <a:solidFill>
                  <a:schemeClr val="tx1"/>
                </a:solidFill>
                <a:latin typeface="Calibri" panose="020F0502020204030204" pitchFamily="34" charset="0"/>
              </a:defRPr>
            </a:lvl8pPr>
            <a:lvl9pPr marL="3904077" indent="-229652" eaLnBrk="0" fontAlgn="base" hangingPunct="0">
              <a:spcBef>
                <a:spcPct val="0"/>
              </a:spcBef>
              <a:spcAft>
                <a:spcPct val="0"/>
              </a:spcAft>
              <a:defRPr>
                <a:solidFill>
                  <a:schemeClr val="tx1"/>
                </a:solidFill>
                <a:latin typeface="Calibri" panose="020F0502020204030204" pitchFamily="34" charset="0"/>
              </a:defRPr>
            </a:lvl9pPr>
          </a:lstStyle>
          <a:p>
            <a:fld id="{3A35C780-01D4-40F4-938C-A0F99763E1E8}" type="slidenum">
              <a:rPr lang="en-US" altLang="en-US"/>
              <a:pPr/>
              <a:t>9</a:t>
            </a:fld>
            <a:endParaRPr lang="en-US" altLang="en-US"/>
          </a:p>
        </p:txBody>
      </p:sp>
    </p:spTree>
    <p:extLst>
      <p:ext uri="{BB962C8B-B14F-4D97-AF65-F5344CB8AC3E}">
        <p14:creationId xmlns:p14="http://schemas.microsoft.com/office/powerpoint/2010/main" val="3712088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F0FC5EF-6396-43D6-85CF-A093387747A8}" type="datetime1">
              <a:rPr lang="en-US" smtClean="0"/>
              <a:t>4/29/2017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95B301-B02E-49BF-B17A-2B92860E345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4073119"/>
      </p:ext>
    </p:extLst>
  </p:cSld>
  <p:clrMapOvr>
    <a:masterClrMapping/>
  </p:clrMapOvr>
  <p:transition spd="med"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A60ECE-B9A6-4E7C-9DB5-B16B9FCAD06E}" type="datetime1">
              <a:rPr lang="en-US" smtClean="0"/>
              <a:t>4/29/2017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95B301-B02E-49BF-B17A-2B92860E3453}" type="slidenum">
              <a:rPr lang="en-US" smtClean="0"/>
              <a:t>‹#›</a:t>
            </a:fld>
            <a:endParaRPr lang="en-US"/>
          </a:p>
        </p:txBody>
      </p:sp>
    </p:spTree>
    <p:extLst>
      <p:ext uri="{BB962C8B-B14F-4D97-AF65-F5344CB8AC3E}">
        <p14:creationId xmlns:p14="http://schemas.microsoft.com/office/powerpoint/2010/main" val="3293635059"/>
      </p:ext>
    </p:extLst>
  </p:cSld>
  <p:clrMapOvr>
    <a:masterClrMapping/>
  </p:clrMapOvr>
  <p:transition spd="med"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5D7617-A48C-4381-9C86-45C4A90919AD}" type="datetime1">
              <a:rPr lang="en-US" smtClean="0"/>
              <a:t>4/29/2017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95B301-B02E-49BF-B17A-2B92860E3453}" type="slidenum">
              <a:rPr lang="en-US" smtClean="0"/>
              <a:t>‹#›</a:t>
            </a:fld>
            <a:endParaRPr lang="en-US"/>
          </a:p>
        </p:txBody>
      </p:sp>
    </p:spTree>
    <p:extLst>
      <p:ext uri="{BB962C8B-B14F-4D97-AF65-F5344CB8AC3E}">
        <p14:creationId xmlns:p14="http://schemas.microsoft.com/office/powerpoint/2010/main" val="1692049305"/>
      </p:ext>
    </p:extLst>
  </p:cSld>
  <p:clrMapOvr>
    <a:masterClrMapping/>
  </p:clrMapOvr>
  <p:transition spd="med"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Slide Mast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5334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4" name="Rectangle 3"/>
          <p:cNvSpPr/>
          <p:nvPr/>
        </p:nvSpPr>
        <p:spPr>
          <a:xfrm>
            <a:off x="1828800" y="5334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pic>
        <p:nvPicPr>
          <p:cNvPr id="5" name="Picture 11" descr="http://www.brewer-garrett.com/Portals/0/Case%20Studies/brewer-garrett-cuyahoga-community-college-logo.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08001" y="6019800"/>
            <a:ext cx="81703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2"/>
          <p:cNvGrpSpPr>
            <a:grpSpLocks/>
          </p:cNvGrpSpPr>
          <p:nvPr userDrawn="1"/>
        </p:nvGrpSpPr>
        <p:grpSpPr bwMode="auto">
          <a:xfrm>
            <a:off x="10972801" y="5943601"/>
            <a:ext cx="1104900" cy="714375"/>
            <a:chOff x="3014" y="2110"/>
            <a:chExt cx="8211" cy="7071"/>
          </a:xfrm>
        </p:grpSpPr>
        <p:sp>
          <p:nvSpPr>
            <p:cNvPr id="7" name="Oval 3"/>
            <p:cNvSpPr>
              <a:spLocks noChangeArrowheads="1"/>
            </p:cNvSpPr>
            <p:nvPr/>
          </p:nvSpPr>
          <p:spPr bwMode="auto">
            <a:xfrm>
              <a:off x="3014" y="2833"/>
              <a:ext cx="6213" cy="6348"/>
            </a:xfrm>
            <a:prstGeom prst="ellipse">
              <a:avLst/>
            </a:prstGeom>
            <a:gradFill rotWithShape="0">
              <a:gsLst>
                <a:gs pos="0">
                  <a:srgbClr val="F79646"/>
                </a:gs>
                <a:gs pos="100000">
                  <a:srgbClr val="DF6A09"/>
                </a:gs>
              </a:gsLst>
              <a:path path="shape">
                <a:fillToRect l="50000" t="50000" r="50000" b="50000"/>
              </a:path>
            </a:gradFill>
            <a:ln>
              <a:noFill/>
            </a:ln>
            <a:effectLst>
              <a:outerShdw dist="28398" dir="3806097" algn="ctr" rotWithShape="0">
                <a:srgbClr val="974706"/>
              </a:outerShdw>
            </a:effectLst>
            <a:extLst>
              <a:ext uri="{91240B29-F687-4F45-9708-019B960494DF}">
                <a14:hiddenLine xmlns:a14="http://schemas.microsoft.com/office/drawing/2010/main" w="0">
                  <a:solidFill>
                    <a:srgbClr val="000000"/>
                  </a:solidFill>
                  <a:round/>
                  <a:headEnd/>
                  <a:tailEnd/>
                </a14:hiddenLine>
              </a:ext>
            </a:extLst>
          </p:spPr>
          <p:txBody>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eaLnBrk="1" hangingPunct="1">
                <a:defRPr/>
              </a:pPr>
              <a:endParaRPr lang="en-US" altLang="en-US" sz="1800" smtClean="0">
                <a:cs typeface="Arial" charset="0"/>
              </a:endParaRPr>
            </a:p>
          </p:txBody>
        </p:sp>
        <p:sp>
          <p:nvSpPr>
            <p:cNvPr id="8" name="AutoShape 4"/>
            <p:cNvSpPr>
              <a:spLocks noChangeArrowheads="1"/>
            </p:cNvSpPr>
            <p:nvPr/>
          </p:nvSpPr>
          <p:spPr bwMode="auto">
            <a:xfrm rot="-1722975">
              <a:off x="9385" y="2110"/>
              <a:ext cx="252" cy="173"/>
            </a:xfrm>
            <a:prstGeom prst="triangle">
              <a:avLst>
                <a:gd name="adj" fmla="val 50000"/>
              </a:avLst>
            </a:prstGeom>
            <a:gradFill rotWithShape="0">
              <a:gsLst>
                <a:gs pos="0">
                  <a:srgbClr val="FABF8F"/>
                </a:gs>
                <a:gs pos="50000">
                  <a:srgbClr val="F79646"/>
                </a:gs>
                <a:gs pos="100000">
                  <a:srgbClr val="FABF8F"/>
                </a:gs>
              </a:gsLst>
              <a:lin ang="5400000" scaled="1"/>
            </a:gradFill>
            <a:ln w="12700">
              <a:solidFill>
                <a:srgbClr val="F79646"/>
              </a:solidFill>
              <a:miter lim="800000"/>
              <a:headEnd/>
              <a:tailEnd/>
            </a:ln>
            <a:effectLst>
              <a:outerShdw dist="28398" dir="3806097" algn="ctr" rotWithShape="0">
                <a:srgbClr val="974706"/>
              </a:outerShdw>
            </a:effectLst>
          </p:spPr>
          <p:txBody>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eaLnBrk="1" hangingPunct="1">
                <a:defRPr/>
              </a:pPr>
              <a:endParaRPr lang="en-US" altLang="en-US" sz="1800" smtClean="0">
                <a:cs typeface="Arial" charset="0"/>
              </a:endParaRPr>
            </a:p>
          </p:txBody>
        </p:sp>
        <p:sp>
          <p:nvSpPr>
            <p:cNvPr id="9" name="AutoShape 5"/>
            <p:cNvSpPr>
              <a:spLocks noChangeArrowheads="1"/>
            </p:cNvSpPr>
            <p:nvPr/>
          </p:nvSpPr>
          <p:spPr bwMode="auto">
            <a:xfrm rot="10800000">
              <a:off x="8630" y="2754"/>
              <a:ext cx="110" cy="361"/>
            </a:xfrm>
            <a:prstGeom prst="triangle">
              <a:avLst>
                <a:gd name="adj" fmla="val 0"/>
              </a:avLst>
            </a:prstGeom>
            <a:gradFill rotWithShape="0">
              <a:gsLst>
                <a:gs pos="0">
                  <a:srgbClr val="FABF8F"/>
                </a:gs>
                <a:gs pos="50000">
                  <a:srgbClr val="F79646"/>
                </a:gs>
                <a:gs pos="100000">
                  <a:srgbClr val="FABF8F"/>
                </a:gs>
              </a:gsLst>
              <a:lin ang="5400000" scaled="1"/>
            </a:gradFill>
            <a:ln w="9525">
              <a:miter lim="800000"/>
              <a:headEnd/>
              <a:tailEnd/>
            </a:ln>
            <a:scene3d>
              <a:camera prst="legacyPerspectiveTop"/>
              <a:lightRig rig="legacyFlat3" dir="b"/>
            </a:scene3d>
            <a:sp3d extrusionH="887400" prstMaterial="legacyMatte">
              <a:bevelT w="13500" h="13500" prst="angle"/>
              <a:bevelB w="13500" h="13500" prst="angle"/>
              <a:extrusionClr>
                <a:srgbClr val="FABF8F"/>
              </a:extrusionClr>
            </a:sp3d>
          </p:spPr>
          <p:txBody>
            <a:bodyPr>
              <a:flatTx/>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eaLnBrk="1" hangingPunct="1">
                <a:defRPr/>
              </a:pPr>
              <a:endParaRPr lang="en-US" altLang="en-US" sz="1800" smtClean="0">
                <a:cs typeface="Arial" charset="0"/>
              </a:endParaRPr>
            </a:p>
          </p:txBody>
        </p:sp>
        <p:sp>
          <p:nvSpPr>
            <p:cNvPr id="10" name="AutoShape 6"/>
            <p:cNvSpPr>
              <a:spLocks noChangeArrowheads="1"/>
            </p:cNvSpPr>
            <p:nvPr/>
          </p:nvSpPr>
          <p:spPr bwMode="auto">
            <a:xfrm rot="5044459">
              <a:off x="9227" y="3508"/>
              <a:ext cx="204" cy="110"/>
            </a:xfrm>
            <a:prstGeom prst="triangle">
              <a:avLst>
                <a:gd name="adj" fmla="val 50000"/>
              </a:avLst>
            </a:prstGeom>
            <a:gradFill rotWithShape="0">
              <a:gsLst>
                <a:gs pos="0">
                  <a:srgbClr val="FABF8F"/>
                </a:gs>
                <a:gs pos="50000">
                  <a:srgbClr val="F79646"/>
                </a:gs>
                <a:gs pos="100000">
                  <a:srgbClr val="FABF8F"/>
                </a:gs>
              </a:gsLst>
              <a:lin ang="5400000" scaled="1"/>
            </a:gradFill>
            <a:ln w="12700">
              <a:solidFill>
                <a:srgbClr val="F79646"/>
              </a:solidFill>
              <a:miter lim="800000"/>
              <a:headEnd/>
              <a:tailEnd/>
            </a:ln>
            <a:effectLst>
              <a:outerShdw dist="28398" dir="3806097" algn="ctr" rotWithShape="0">
                <a:srgbClr val="974706"/>
              </a:outerShdw>
            </a:effectLst>
          </p:spPr>
          <p:txBody>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eaLnBrk="1" hangingPunct="1">
                <a:defRPr/>
              </a:pPr>
              <a:endParaRPr lang="en-US" altLang="en-US" sz="1800" smtClean="0">
                <a:cs typeface="Arial" charset="0"/>
              </a:endParaRPr>
            </a:p>
          </p:txBody>
        </p:sp>
        <p:sp>
          <p:nvSpPr>
            <p:cNvPr id="11" name="AutoShape 7"/>
            <p:cNvSpPr>
              <a:spLocks noChangeArrowheads="1"/>
            </p:cNvSpPr>
            <p:nvPr/>
          </p:nvSpPr>
          <p:spPr bwMode="auto">
            <a:xfrm rot="-1722975">
              <a:off x="10124" y="4326"/>
              <a:ext cx="283" cy="110"/>
            </a:xfrm>
            <a:prstGeom prst="triangle">
              <a:avLst>
                <a:gd name="adj" fmla="val 50000"/>
              </a:avLst>
            </a:prstGeom>
            <a:gradFill rotWithShape="0">
              <a:gsLst>
                <a:gs pos="0">
                  <a:srgbClr val="FABF8F"/>
                </a:gs>
                <a:gs pos="50000">
                  <a:srgbClr val="F79646"/>
                </a:gs>
                <a:gs pos="100000">
                  <a:srgbClr val="FABF8F"/>
                </a:gs>
              </a:gsLst>
              <a:lin ang="5400000" scaled="1"/>
            </a:gradFill>
            <a:ln w="12700">
              <a:solidFill>
                <a:srgbClr val="F79646"/>
              </a:solidFill>
              <a:miter lim="800000"/>
              <a:headEnd/>
              <a:tailEnd/>
            </a:ln>
            <a:effectLst>
              <a:outerShdw dist="28398" dir="3806097" algn="ctr" rotWithShape="0">
                <a:srgbClr val="974706"/>
              </a:outerShdw>
            </a:effectLst>
          </p:spPr>
          <p:txBody>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eaLnBrk="1" hangingPunct="1">
                <a:defRPr/>
              </a:pPr>
              <a:endParaRPr lang="en-US" altLang="en-US" sz="1800" smtClean="0">
                <a:cs typeface="Arial" charset="0"/>
              </a:endParaRPr>
            </a:p>
          </p:txBody>
        </p:sp>
        <p:sp>
          <p:nvSpPr>
            <p:cNvPr id="12" name="AutoShape 8"/>
            <p:cNvSpPr>
              <a:spLocks noChangeArrowheads="1"/>
            </p:cNvSpPr>
            <p:nvPr/>
          </p:nvSpPr>
          <p:spPr bwMode="auto">
            <a:xfrm rot="2531416">
              <a:off x="9982" y="3933"/>
              <a:ext cx="142" cy="393"/>
            </a:xfrm>
            <a:prstGeom prst="triangle">
              <a:avLst>
                <a:gd name="adj" fmla="val 47468"/>
              </a:avLst>
            </a:prstGeom>
            <a:gradFill rotWithShape="0">
              <a:gsLst>
                <a:gs pos="0">
                  <a:srgbClr val="FABF8F"/>
                </a:gs>
                <a:gs pos="50000">
                  <a:srgbClr val="F79646"/>
                </a:gs>
                <a:gs pos="100000">
                  <a:srgbClr val="FABF8F"/>
                </a:gs>
              </a:gsLst>
              <a:lin ang="5400000" scaled="1"/>
            </a:gradFill>
            <a:ln w="12700">
              <a:solidFill>
                <a:srgbClr val="F79646"/>
              </a:solidFill>
              <a:miter lim="800000"/>
              <a:headEnd/>
              <a:tailEnd/>
            </a:ln>
            <a:effectLst>
              <a:outerShdw dist="28398" dir="3806097" algn="ctr" rotWithShape="0">
                <a:srgbClr val="974706"/>
              </a:outerShdw>
            </a:effectLst>
          </p:spPr>
          <p:txBody>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eaLnBrk="1" hangingPunct="1">
                <a:defRPr/>
              </a:pPr>
              <a:endParaRPr lang="en-US" altLang="en-US" sz="1800" smtClean="0">
                <a:cs typeface="Arial" charset="0"/>
              </a:endParaRPr>
            </a:p>
          </p:txBody>
        </p:sp>
        <p:sp>
          <p:nvSpPr>
            <p:cNvPr id="13" name="AutoShape 9"/>
            <p:cNvSpPr>
              <a:spLocks noChangeArrowheads="1"/>
            </p:cNvSpPr>
            <p:nvPr/>
          </p:nvSpPr>
          <p:spPr bwMode="auto">
            <a:xfrm rot="-1722975">
              <a:off x="10439" y="4781"/>
              <a:ext cx="157" cy="251"/>
            </a:xfrm>
            <a:prstGeom prst="triangle">
              <a:avLst>
                <a:gd name="adj" fmla="val 50000"/>
              </a:avLst>
            </a:prstGeom>
            <a:gradFill rotWithShape="0">
              <a:gsLst>
                <a:gs pos="0">
                  <a:srgbClr val="FABF8F"/>
                </a:gs>
                <a:gs pos="50000">
                  <a:srgbClr val="F79646"/>
                </a:gs>
                <a:gs pos="100000">
                  <a:srgbClr val="FABF8F"/>
                </a:gs>
              </a:gsLst>
              <a:lin ang="5400000" scaled="1"/>
            </a:gradFill>
            <a:ln w="12700">
              <a:solidFill>
                <a:srgbClr val="F79646"/>
              </a:solidFill>
              <a:miter lim="800000"/>
              <a:headEnd/>
              <a:tailEnd/>
            </a:ln>
            <a:effectLst>
              <a:outerShdw dist="28398" dir="3806097" algn="ctr" rotWithShape="0">
                <a:srgbClr val="974706"/>
              </a:outerShdw>
            </a:effectLst>
          </p:spPr>
          <p:txBody>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eaLnBrk="1" hangingPunct="1">
                <a:defRPr/>
              </a:pPr>
              <a:endParaRPr lang="en-US" altLang="en-US" sz="1800" smtClean="0">
                <a:cs typeface="Arial" charset="0"/>
              </a:endParaRPr>
            </a:p>
          </p:txBody>
        </p:sp>
        <p:sp>
          <p:nvSpPr>
            <p:cNvPr id="14" name="AutoShape 10"/>
            <p:cNvSpPr>
              <a:spLocks noChangeArrowheads="1"/>
            </p:cNvSpPr>
            <p:nvPr/>
          </p:nvSpPr>
          <p:spPr bwMode="auto">
            <a:xfrm rot="1126601">
              <a:off x="9558" y="4546"/>
              <a:ext cx="425" cy="126"/>
            </a:xfrm>
            <a:prstGeom prst="triangle">
              <a:avLst>
                <a:gd name="adj" fmla="val 50000"/>
              </a:avLst>
            </a:prstGeom>
            <a:gradFill rotWithShape="0">
              <a:gsLst>
                <a:gs pos="0">
                  <a:srgbClr val="FABF8F"/>
                </a:gs>
                <a:gs pos="50000">
                  <a:srgbClr val="F79646"/>
                </a:gs>
                <a:gs pos="100000">
                  <a:srgbClr val="FABF8F"/>
                </a:gs>
              </a:gsLst>
              <a:lin ang="5400000" scaled="1"/>
            </a:gradFill>
            <a:ln w="12700">
              <a:solidFill>
                <a:srgbClr val="F79646"/>
              </a:solidFill>
              <a:miter lim="800000"/>
              <a:headEnd/>
              <a:tailEnd/>
            </a:ln>
            <a:effectLst>
              <a:outerShdw dist="28398" dir="3806097" algn="ctr" rotWithShape="0">
                <a:srgbClr val="974706"/>
              </a:outerShdw>
            </a:effectLst>
          </p:spPr>
          <p:txBody>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eaLnBrk="1" hangingPunct="1">
                <a:defRPr/>
              </a:pPr>
              <a:endParaRPr lang="en-US" altLang="en-US" sz="1800" smtClean="0">
                <a:cs typeface="Arial" charset="0"/>
              </a:endParaRPr>
            </a:p>
          </p:txBody>
        </p:sp>
        <p:sp>
          <p:nvSpPr>
            <p:cNvPr id="15" name="AutoShape 11"/>
            <p:cNvSpPr>
              <a:spLocks noChangeArrowheads="1"/>
            </p:cNvSpPr>
            <p:nvPr/>
          </p:nvSpPr>
          <p:spPr bwMode="auto">
            <a:xfrm rot="1157200">
              <a:off x="9636" y="4938"/>
              <a:ext cx="126" cy="204"/>
            </a:xfrm>
            <a:prstGeom prst="triangle">
              <a:avLst>
                <a:gd name="adj" fmla="val 50000"/>
              </a:avLst>
            </a:prstGeom>
            <a:gradFill rotWithShape="0">
              <a:gsLst>
                <a:gs pos="0">
                  <a:srgbClr val="FABF8F"/>
                </a:gs>
                <a:gs pos="50000">
                  <a:srgbClr val="F79646"/>
                </a:gs>
                <a:gs pos="100000">
                  <a:srgbClr val="FABF8F"/>
                </a:gs>
              </a:gsLst>
              <a:lin ang="5400000" scaled="1"/>
            </a:gradFill>
            <a:ln w="12700">
              <a:solidFill>
                <a:srgbClr val="F79646"/>
              </a:solidFill>
              <a:miter lim="800000"/>
              <a:headEnd/>
              <a:tailEnd/>
            </a:ln>
            <a:effectLst>
              <a:outerShdw dist="28398" dir="3806097" algn="ctr" rotWithShape="0">
                <a:srgbClr val="974706"/>
              </a:outerShdw>
            </a:effectLst>
          </p:spPr>
          <p:txBody>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eaLnBrk="1" hangingPunct="1">
                <a:defRPr/>
              </a:pPr>
              <a:endParaRPr lang="en-US" altLang="en-US" sz="1800" smtClean="0">
                <a:cs typeface="Arial" charset="0"/>
              </a:endParaRPr>
            </a:p>
          </p:txBody>
        </p:sp>
        <p:sp>
          <p:nvSpPr>
            <p:cNvPr id="16" name="AutoShape 12"/>
            <p:cNvSpPr>
              <a:spLocks noChangeArrowheads="1"/>
            </p:cNvSpPr>
            <p:nvPr/>
          </p:nvSpPr>
          <p:spPr bwMode="auto">
            <a:xfrm rot="6805172">
              <a:off x="9636" y="3068"/>
              <a:ext cx="361" cy="110"/>
            </a:xfrm>
            <a:prstGeom prst="triangle">
              <a:avLst>
                <a:gd name="adj" fmla="val 50000"/>
              </a:avLst>
            </a:prstGeom>
            <a:gradFill rotWithShape="0">
              <a:gsLst>
                <a:gs pos="0">
                  <a:srgbClr val="FABF8F"/>
                </a:gs>
                <a:gs pos="50000">
                  <a:srgbClr val="F79646"/>
                </a:gs>
                <a:gs pos="100000">
                  <a:srgbClr val="FABF8F"/>
                </a:gs>
              </a:gsLst>
              <a:lin ang="5400000" scaled="1"/>
            </a:gradFill>
            <a:ln w="12700">
              <a:solidFill>
                <a:srgbClr val="F79646"/>
              </a:solidFill>
              <a:miter lim="800000"/>
              <a:headEnd/>
              <a:tailEnd/>
            </a:ln>
            <a:effectLst>
              <a:outerShdw dist="28398" dir="3806097" algn="ctr" rotWithShape="0">
                <a:srgbClr val="974706"/>
              </a:outerShdw>
            </a:effectLst>
          </p:spPr>
          <p:txBody>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eaLnBrk="1" hangingPunct="1">
                <a:defRPr/>
              </a:pPr>
              <a:endParaRPr lang="en-US" altLang="en-US" sz="1800" smtClean="0">
                <a:cs typeface="Arial" charset="0"/>
              </a:endParaRPr>
            </a:p>
          </p:txBody>
        </p:sp>
        <p:sp>
          <p:nvSpPr>
            <p:cNvPr id="17" name="AutoShape 13"/>
            <p:cNvSpPr>
              <a:spLocks noChangeArrowheads="1"/>
            </p:cNvSpPr>
            <p:nvPr/>
          </p:nvSpPr>
          <p:spPr bwMode="auto">
            <a:xfrm rot="-5400000">
              <a:off x="8889" y="3611"/>
              <a:ext cx="283" cy="110"/>
            </a:xfrm>
            <a:prstGeom prst="triangle">
              <a:avLst>
                <a:gd name="adj" fmla="val 100000"/>
              </a:avLst>
            </a:prstGeom>
            <a:gradFill rotWithShape="0">
              <a:gsLst>
                <a:gs pos="0">
                  <a:srgbClr val="FABF8F"/>
                </a:gs>
                <a:gs pos="50000">
                  <a:srgbClr val="F79646"/>
                </a:gs>
                <a:gs pos="100000">
                  <a:srgbClr val="FABF8F"/>
                </a:gs>
              </a:gsLst>
              <a:lin ang="5400000" scaled="1"/>
            </a:gradFill>
            <a:ln w="12700">
              <a:solidFill>
                <a:srgbClr val="F79646"/>
              </a:solidFill>
              <a:miter lim="800000"/>
              <a:headEnd/>
              <a:tailEnd/>
            </a:ln>
            <a:effectLst>
              <a:outerShdw dist="28398" dir="3806097" algn="ctr" rotWithShape="0">
                <a:srgbClr val="974706"/>
              </a:outerShdw>
            </a:effectLst>
          </p:spPr>
          <p:txBody>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eaLnBrk="1" hangingPunct="1">
                <a:defRPr/>
              </a:pPr>
              <a:endParaRPr lang="en-US" altLang="en-US" sz="1800" smtClean="0">
                <a:cs typeface="Arial" charset="0"/>
              </a:endParaRPr>
            </a:p>
          </p:txBody>
        </p:sp>
        <p:sp>
          <p:nvSpPr>
            <p:cNvPr id="18" name="AutoShape 14"/>
            <p:cNvSpPr>
              <a:spLocks noChangeArrowheads="1"/>
            </p:cNvSpPr>
            <p:nvPr/>
          </p:nvSpPr>
          <p:spPr bwMode="auto">
            <a:xfrm rot="-1722975">
              <a:off x="11099" y="4011"/>
              <a:ext cx="126" cy="220"/>
            </a:xfrm>
            <a:prstGeom prst="triangle">
              <a:avLst>
                <a:gd name="adj" fmla="val 47468"/>
              </a:avLst>
            </a:prstGeom>
            <a:gradFill rotWithShape="0">
              <a:gsLst>
                <a:gs pos="0">
                  <a:srgbClr val="FABF8F"/>
                </a:gs>
                <a:gs pos="50000">
                  <a:srgbClr val="F79646"/>
                </a:gs>
                <a:gs pos="100000">
                  <a:srgbClr val="FABF8F"/>
                </a:gs>
              </a:gsLst>
              <a:lin ang="5400000" scaled="1"/>
            </a:gradFill>
            <a:ln w="12700">
              <a:solidFill>
                <a:srgbClr val="F79646"/>
              </a:solidFill>
              <a:miter lim="800000"/>
              <a:headEnd/>
              <a:tailEnd/>
            </a:ln>
            <a:effectLst>
              <a:outerShdw dist="28398" dir="3806097" algn="ctr" rotWithShape="0">
                <a:srgbClr val="974706"/>
              </a:outerShdw>
            </a:effectLst>
          </p:spPr>
          <p:txBody>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eaLnBrk="1" hangingPunct="1">
                <a:defRPr/>
              </a:pPr>
              <a:endParaRPr lang="en-US" altLang="en-US" sz="1800" smtClean="0">
                <a:cs typeface="Arial" charset="0"/>
              </a:endParaRPr>
            </a:p>
          </p:txBody>
        </p:sp>
        <p:sp>
          <p:nvSpPr>
            <p:cNvPr id="19" name="AutoShape 15"/>
            <p:cNvSpPr>
              <a:spLocks noChangeArrowheads="1"/>
            </p:cNvSpPr>
            <p:nvPr/>
          </p:nvSpPr>
          <p:spPr bwMode="auto">
            <a:xfrm rot="1722975" flipV="1">
              <a:off x="9274" y="3069"/>
              <a:ext cx="126" cy="173"/>
            </a:xfrm>
            <a:prstGeom prst="triangle">
              <a:avLst>
                <a:gd name="adj" fmla="val 50000"/>
              </a:avLst>
            </a:prstGeom>
            <a:gradFill rotWithShape="0">
              <a:gsLst>
                <a:gs pos="0">
                  <a:srgbClr val="FABF8F"/>
                </a:gs>
                <a:gs pos="50000">
                  <a:srgbClr val="F79646"/>
                </a:gs>
                <a:gs pos="100000">
                  <a:srgbClr val="FABF8F"/>
                </a:gs>
              </a:gsLst>
              <a:lin ang="5400000" scaled="1"/>
            </a:gradFill>
            <a:ln w="12700">
              <a:solidFill>
                <a:srgbClr val="F79646"/>
              </a:solidFill>
              <a:miter lim="800000"/>
              <a:headEnd/>
              <a:tailEnd/>
            </a:ln>
            <a:effectLst>
              <a:outerShdw dist="28398" dir="3806097" algn="ctr" rotWithShape="0">
                <a:srgbClr val="974706"/>
              </a:outerShdw>
            </a:effectLst>
          </p:spPr>
          <p:txBody>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eaLnBrk="1" hangingPunct="1">
                <a:defRPr/>
              </a:pPr>
              <a:endParaRPr lang="en-US" altLang="en-US" sz="1800" smtClean="0">
                <a:cs typeface="Arial" charset="0"/>
              </a:endParaRPr>
            </a:p>
          </p:txBody>
        </p:sp>
        <p:sp>
          <p:nvSpPr>
            <p:cNvPr id="20" name="AutoShape 16"/>
            <p:cNvSpPr>
              <a:spLocks noChangeArrowheads="1"/>
            </p:cNvSpPr>
            <p:nvPr/>
          </p:nvSpPr>
          <p:spPr bwMode="auto">
            <a:xfrm rot="-1527068">
              <a:off x="3722" y="2943"/>
              <a:ext cx="6119" cy="5091"/>
            </a:xfrm>
            <a:prstGeom prst="rightArrow">
              <a:avLst>
                <a:gd name="adj1" fmla="val 50000"/>
                <a:gd name="adj2" fmla="val 30108"/>
              </a:avLst>
            </a:prstGeom>
            <a:solidFill>
              <a:srgbClr val="22848E"/>
            </a:solidFill>
            <a:ln w="9525">
              <a:miter lim="800000"/>
              <a:headEnd/>
              <a:tailEnd/>
            </a:ln>
            <a:scene3d>
              <a:camera prst="legacyObliqueBottomLeft"/>
              <a:lightRig rig="legacyFlat3" dir="t"/>
            </a:scene3d>
            <a:sp3d extrusionH="430200" prstMaterial="legacyMatte">
              <a:bevelT w="13500" h="13500" prst="angle"/>
              <a:bevelB w="13500" h="13500" prst="angle"/>
              <a:extrusionClr>
                <a:srgbClr val="22848E"/>
              </a:extrusionClr>
            </a:sp3d>
          </p:spPr>
          <p:txBody>
            <a:bodyPr>
              <a:flatTx/>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eaLnBrk="1" hangingPunct="1">
                <a:defRPr/>
              </a:pPr>
              <a:endParaRPr lang="en-US" altLang="en-US" sz="1800" smtClean="0">
                <a:cs typeface="Arial" charset="0"/>
              </a:endParaRPr>
            </a:p>
          </p:txBody>
        </p:sp>
        <p:sp>
          <p:nvSpPr>
            <p:cNvPr id="21" name="WordArt 17"/>
            <p:cNvSpPr>
              <a:spLocks noChangeArrowheads="1" noChangeShapeType="1" noTextEdit="1"/>
            </p:cNvSpPr>
            <p:nvPr/>
          </p:nvSpPr>
          <p:spPr bwMode="auto">
            <a:xfrm rot="-1511129">
              <a:off x="4544" y="5729"/>
              <a:ext cx="3608" cy="107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4400" kern="10" spc="-220">
                  <a:solidFill>
                    <a:srgbClr val="FFFFFF"/>
                  </a:solidFill>
                  <a:effectLst>
                    <a:outerShdw dist="45791" dir="3378596" algn="ctr" rotWithShape="0">
                      <a:srgbClr val="4D4D4D">
                        <a:alpha val="79999"/>
                      </a:srgbClr>
                    </a:outerShdw>
                  </a:effectLst>
                  <a:latin typeface="Arial Black" panose="020B0A04020102020204" pitchFamily="34" charset="0"/>
                </a:rPr>
                <a:t>GO!!</a:t>
              </a:r>
            </a:p>
          </p:txBody>
        </p:sp>
        <p:sp>
          <p:nvSpPr>
            <p:cNvPr id="22" name="WordArt 18"/>
            <p:cNvSpPr>
              <a:spLocks noChangeArrowheads="1" noChangeShapeType="1" noTextEdit="1"/>
            </p:cNvSpPr>
            <p:nvPr/>
          </p:nvSpPr>
          <p:spPr bwMode="auto">
            <a:xfrm rot="-1536475">
              <a:off x="4072" y="4651"/>
              <a:ext cx="3608" cy="107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4400" kern="10" spc="880">
                  <a:solidFill>
                    <a:srgbClr val="FFFFFF"/>
                  </a:solidFill>
                  <a:effectLst>
                    <a:outerShdw dist="45791" dir="3378596" algn="ctr" rotWithShape="0">
                      <a:srgbClr val="4D4D4D">
                        <a:alpha val="79999"/>
                      </a:srgbClr>
                    </a:outerShdw>
                  </a:effectLst>
                  <a:latin typeface="Arial Black" panose="020B0A04020102020204" pitchFamily="34" charset="0"/>
                </a:rPr>
                <a:t>Project</a:t>
              </a:r>
            </a:p>
          </p:txBody>
        </p:sp>
      </p:grpSp>
      <p:sp>
        <p:nvSpPr>
          <p:cNvPr id="2" name="Title 1"/>
          <p:cNvSpPr>
            <a:spLocks noGrp="1"/>
          </p:cNvSpPr>
          <p:nvPr>
            <p:ph type="title"/>
          </p:nvPr>
        </p:nvSpPr>
        <p:spPr>
          <a:xfrm>
            <a:off x="1828800" y="533400"/>
            <a:ext cx="10160000" cy="990600"/>
          </a:xfrm>
        </p:spPr>
        <p:txBody>
          <a:bodyPr>
            <a:noAutofit/>
          </a:bodyPr>
          <a:lstStyle>
            <a:lvl1pPr algn="l">
              <a:buNone/>
              <a:defRPr sz="3600" b="0" cap="none">
                <a:solidFill>
                  <a:srgbClr val="FFFFFF"/>
                </a:solidFill>
              </a:defRPr>
            </a:lvl1pPr>
          </a:lstStyle>
          <a:p>
            <a:r>
              <a:rPr lang="en-US" smtClean="0"/>
              <a:t>Click to edit Master title style</a:t>
            </a:r>
            <a:endParaRPr lang="en-US" dirty="0"/>
          </a:p>
        </p:txBody>
      </p:sp>
      <p:sp>
        <p:nvSpPr>
          <p:cNvPr id="23" name="Slide Number Placeholder 12"/>
          <p:cNvSpPr>
            <a:spLocks noGrp="1"/>
          </p:cNvSpPr>
          <p:nvPr>
            <p:ph type="sldNum" sz="quarter" idx="10"/>
          </p:nvPr>
        </p:nvSpPr>
        <p:spPr>
          <a:xfrm>
            <a:off x="0" y="685801"/>
            <a:ext cx="1727200" cy="701675"/>
          </a:xfrm>
        </p:spPr>
        <p:txBody>
          <a:bodyPr>
            <a:noAutofit/>
          </a:bodyPr>
          <a:lstStyle>
            <a:lvl1pPr fontAlgn="auto">
              <a:spcBef>
                <a:spcPts val="0"/>
              </a:spcBef>
              <a:spcAft>
                <a:spcPts val="0"/>
              </a:spcAft>
              <a:defRPr sz="2400">
                <a:solidFill>
                  <a:srgbClr val="FFFFFF"/>
                </a:solidFill>
                <a:latin typeface="+mn-lt"/>
                <a:cs typeface="+mn-cs"/>
              </a:defRPr>
            </a:lvl1pPr>
          </a:lstStyle>
          <a:p>
            <a:pPr>
              <a:defRPr/>
            </a:pPr>
            <a:r>
              <a:rPr lang="en-US"/>
              <a:t>BACC</a:t>
            </a:r>
          </a:p>
        </p:txBody>
      </p:sp>
      <p:sp>
        <p:nvSpPr>
          <p:cNvPr id="24" name="Footer Placeholder 13"/>
          <p:cNvSpPr>
            <a:spLocks noGrp="1"/>
          </p:cNvSpPr>
          <p:nvPr>
            <p:ph type="ftr" sz="quarter" idx="11"/>
          </p:nvPr>
        </p:nvSpPr>
        <p:spPr>
          <a:xfrm>
            <a:off x="812800" y="6248401"/>
            <a:ext cx="9956800" cy="365125"/>
          </a:xfrm>
        </p:spPr>
        <p:txBody>
          <a:bodyPr/>
          <a:lstStyle>
            <a:lvl1pPr>
              <a:defRPr/>
            </a:lvl1pPr>
          </a:lstStyle>
          <a:p>
            <a:pPr>
              <a:defRPr/>
            </a:pPr>
            <a:r>
              <a:rPr lang="en-US"/>
              <a:t>Breaking Down Barriers to College Completion</a:t>
            </a:r>
          </a:p>
        </p:txBody>
      </p:sp>
    </p:spTree>
    <p:extLst>
      <p:ext uri="{BB962C8B-B14F-4D97-AF65-F5344CB8AC3E}">
        <p14:creationId xmlns:p14="http://schemas.microsoft.com/office/powerpoint/2010/main" val="270060585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D78508-DFF6-4FFD-A22C-57563DFDB449}" type="datetime1">
              <a:rPr lang="en-US" smtClean="0"/>
              <a:t>4/29/2017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95B301-B02E-49BF-B17A-2B92860E3453}" type="slidenum">
              <a:rPr lang="en-US" smtClean="0"/>
              <a:t>‹#›</a:t>
            </a:fld>
            <a:endParaRPr lang="en-US"/>
          </a:p>
        </p:txBody>
      </p:sp>
    </p:spTree>
    <p:extLst>
      <p:ext uri="{BB962C8B-B14F-4D97-AF65-F5344CB8AC3E}">
        <p14:creationId xmlns:p14="http://schemas.microsoft.com/office/powerpoint/2010/main" val="2254677436"/>
      </p:ext>
    </p:extLst>
  </p:cSld>
  <p:clrMapOvr>
    <a:masterClrMapping/>
  </p:clrMapOvr>
  <p:transition spd="med" advClick="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FE12FEE-0CEA-4FEE-8BB8-D1AC34DC9CE3}" type="datetime1">
              <a:rPr lang="en-US" smtClean="0"/>
              <a:t>4/29/2017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95B301-B02E-49BF-B17A-2B92860E345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3139898"/>
      </p:ext>
    </p:extLst>
  </p:cSld>
  <p:clrMapOvr>
    <a:masterClrMapping/>
  </p:clrMapOvr>
  <p:transition spd="med"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2D2558E-9EAE-42E5-AE40-73B29FAA95F4}" type="datetime1">
              <a:rPr lang="en-US" smtClean="0"/>
              <a:t>4/29/2017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95B301-B02E-49BF-B17A-2B92860E3453}" type="slidenum">
              <a:rPr lang="en-US" smtClean="0"/>
              <a:t>‹#›</a:t>
            </a:fld>
            <a:endParaRPr lang="en-US"/>
          </a:p>
        </p:txBody>
      </p:sp>
    </p:spTree>
    <p:extLst>
      <p:ext uri="{BB962C8B-B14F-4D97-AF65-F5344CB8AC3E}">
        <p14:creationId xmlns:p14="http://schemas.microsoft.com/office/powerpoint/2010/main" val="4099932273"/>
      </p:ext>
    </p:extLst>
  </p:cSld>
  <p:clrMapOvr>
    <a:masterClrMapping/>
  </p:clrMapOvr>
  <p:transition spd="med"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443054D-E789-48CF-A19A-26CD1CBE494E}" type="datetime1">
              <a:rPr lang="en-US" smtClean="0"/>
              <a:t>4/29/2017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95B301-B02E-49BF-B17A-2B92860E3453}" type="slidenum">
              <a:rPr lang="en-US" smtClean="0"/>
              <a:t>‹#›</a:t>
            </a:fld>
            <a:endParaRPr lang="en-US"/>
          </a:p>
        </p:txBody>
      </p:sp>
    </p:spTree>
    <p:extLst>
      <p:ext uri="{BB962C8B-B14F-4D97-AF65-F5344CB8AC3E}">
        <p14:creationId xmlns:p14="http://schemas.microsoft.com/office/powerpoint/2010/main" val="336799789"/>
      </p:ext>
    </p:extLst>
  </p:cSld>
  <p:clrMapOvr>
    <a:masterClrMapping/>
  </p:clrMapOvr>
  <p:transition spd="med"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0848BA-C1AF-4FD0-AAF7-1BCB391262B5}" type="datetime1">
              <a:rPr lang="en-US" smtClean="0"/>
              <a:t>4/29/2017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95B301-B02E-49BF-B17A-2B92860E3453}" type="slidenum">
              <a:rPr lang="en-US" smtClean="0"/>
              <a:t>‹#›</a:t>
            </a:fld>
            <a:endParaRPr lang="en-US"/>
          </a:p>
        </p:txBody>
      </p:sp>
    </p:spTree>
    <p:extLst>
      <p:ext uri="{BB962C8B-B14F-4D97-AF65-F5344CB8AC3E}">
        <p14:creationId xmlns:p14="http://schemas.microsoft.com/office/powerpoint/2010/main" val="4083859926"/>
      </p:ext>
    </p:extLst>
  </p:cSld>
  <p:clrMapOvr>
    <a:masterClrMapping/>
  </p:clrMapOvr>
  <p:transition spd="med" advClick="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EFCFF28-1CF8-4722-A37B-B1CAEB85FF39}" type="datetime1">
              <a:rPr lang="en-US" smtClean="0"/>
              <a:t>4/29/2017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0395B301-B02E-49BF-B17A-2B92860E3453}" type="slidenum">
              <a:rPr lang="en-US" smtClean="0"/>
              <a:t>‹#›</a:t>
            </a:fld>
            <a:endParaRPr lang="en-US"/>
          </a:p>
        </p:txBody>
      </p:sp>
    </p:spTree>
    <p:extLst>
      <p:ext uri="{BB962C8B-B14F-4D97-AF65-F5344CB8AC3E}">
        <p14:creationId xmlns:p14="http://schemas.microsoft.com/office/powerpoint/2010/main" val="2580084884"/>
      </p:ext>
    </p:extLst>
  </p:cSld>
  <p:clrMapOvr>
    <a:masterClrMapping/>
  </p:clrMapOvr>
  <p:transition spd="med" advClick="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F5B22C9-0AB9-42B9-979E-D61CA032CFCB}" type="datetime1">
              <a:rPr lang="en-US" smtClean="0"/>
              <a:t>4/29/2017</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395B301-B02E-49BF-B17A-2B92860E3453}" type="slidenum">
              <a:rPr lang="en-US" smtClean="0"/>
              <a:t>‹#›</a:t>
            </a:fld>
            <a:endParaRPr lang="en-US"/>
          </a:p>
        </p:txBody>
      </p:sp>
    </p:spTree>
    <p:extLst>
      <p:ext uri="{BB962C8B-B14F-4D97-AF65-F5344CB8AC3E}">
        <p14:creationId xmlns:p14="http://schemas.microsoft.com/office/powerpoint/2010/main" val="39386036"/>
      </p:ext>
    </p:extLst>
  </p:cSld>
  <p:clrMapOvr>
    <a:masterClrMapping/>
  </p:clrMapOvr>
  <p:transition spd="med" advClick="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C549F47-52CF-47CB-A11E-8DE88DBF6EBE}" type="datetime1">
              <a:rPr lang="en-US" smtClean="0"/>
              <a:t>4/29/2017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95B301-B02E-49BF-B17A-2B92860E3453}" type="slidenum">
              <a:rPr lang="en-US" smtClean="0"/>
              <a:t>‹#›</a:t>
            </a:fld>
            <a:endParaRPr lang="en-US"/>
          </a:p>
        </p:txBody>
      </p:sp>
    </p:spTree>
    <p:extLst>
      <p:ext uri="{BB962C8B-B14F-4D97-AF65-F5344CB8AC3E}">
        <p14:creationId xmlns:p14="http://schemas.microsoft.com/office/powerpoint/2010/main" val="343867742"/>
      </p:ext>
    </p:extLst>
  </p:cSld>
  <p:clrMapOvr>
    <a:masterClrMapping/>
  </p:clrMapOvr>
  <p:transition spd="med"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b="0" i="0" u="none"/>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080A2F1-E4C7-4664-BE74-620ECCD34ECC}" type="datetime1">
              <a:rPr lang="en-US" smtClean="0"/>
              <a:t>4/29/2017</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395B301-B02E-49BF-B17A-2B92860E3453}"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8333747"/>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Lst>
  <p:transition spd="med" advClick="0"/>
  <p:hf sldNum="0" hdr="0" ftr="0" dt="0"/>
  <p:txStyles>
    <p:titleStyle>
      <a:lvl1pPr algn="l" defTabSz="914400" rtl="0" eaLnBrk="1" latinLnBrk="0" hangingPunct="1">
        <a:lnSpc>
          <a:spcPct val="85000"/>
        </a:lnSpc>
        <a:spcBef>
          <a:spcPct val="0"/>
        </a:spcBef>
        <a:buNone/>
        <a:defRPr sz="4800" b="0" i="0" u="none"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6.png"/><Relationship Id="rId7" Type="http://schemas.openxmlformats.org/officeDocument/2006/relationships/image" Target="../media/image19.png"/><Relationship Id="rId12"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8.png"/><Relationship Id="rId11" Type="http://schemas.openxmlformats.org/officeDocument/2006/relationships/hyperlink" Target="https://www.ohiohighered.org/" TargetMode="External"/><Relationship Id="rId5" Type="http://schemas.openxmlformats.org/officeDocument/2006/relationships/image" Target="../media/image17.png"/><Relationship Id="rId10" Type="http://schemas.openxmlformats.org/officeDocument/2006/relationships/image" Target="../media/image20.png"/><Relationship Id="rId4" Type="http://schemas.openxmlformats.org/officeDocument/2006/relationships/hyperlink" Target="http://www.ohiobenefits.org/index.php" TargetMode="External"/><Relationship Id="rId9" Type="http://schemas.openxmlformats.org/officeDocument/2006/relationships/hyperlink" Target="http://www.cuyahogacounty.u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1HOg4YUDYjY" TargetMode="Externa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tri-c.edu/paying-for-college/financial-aid-and-scholarships/benefits-accessproject-go/index.html"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b="1" dirty="0" smtClean="0">
                <a:solidFill>
                  <a:schemeClr val="tx1"/>
                </a:solidFill>
              </a:rPr>
              <a:t>Integration Public Benefits into </a:t>
            </a:r>
            <a:r>
              <a:rPr lang="en-US" sz="5400" b="1" dirty="0" smtClean="0">
                <a:solidFill>
                  <a:schemeClr val="tx1"/>
                </a:solidFill>
              </a:rPr>
              <a:t>Student and Financial </a:t>
            </a:r>
            <a:r>
              <a:rPr lang="en-US" sz="5400" b="1" dirty="0" smtClean="0">
                <a:solidFill>
                  <a:schemeClr val="tx1"/>
                </a:solidFill>
              </a:rPr>
              <a:t>Aid </a:t>
            </a:r>
            <a:r>
              <a:rPr lang="en-US" sz="5400" b="1" dirty="0" smtClean="0">
                <a:solidFill>
                  <a:schemeClr val="tx1"/>
                </a:solidFill>
              </a:rPr>
              <a:t>Services</a:t>
            </a:r>
            <a:endParaRPr lang="en-US" sz="5400" b="1" dirty="0">
              <a:solidFill>
                <a:schemeClr val="tx1"/>
              </a:solidFill>
            </a:endParaRPr>
          </a:p>
        </p:txBody>
      </p:sp>
      <p:sp>
        <p:nvSpPr>
          <p:cNvPr id="3" name="Subtitle 2"/>
          <p:cNvSpPr>
            <a:spLocks noGrp="1"/>
          </p:cNvSpPr>
          <p:nvPr>
            <p:ph type="subTitle" idx="1"/>
          </p:nvPr>
        </p:nvSpPr>
        <p:spPr/>
        <p:txBody>
          <a:bodyPr/>
          <a:lstStyle/>
          <a:p>
            <a:r>
              <a:rPr lang="en-US" dirty="0" smtClean="0">
                <a:solidFill>
                  <a:schemeClr val="tx1">
                    <a:lumMod val="75000"/>
                    <a:lumOff val="25000"/>
                  </a:schemeClr>
                </a:solidFill>
              </a:rPr>
              <a:t>Cuyahoga Community college</a:t>
            </a:r>
          </a:p>
          <a:p>
            <a:r>
              <a:rPr lang="en-US" dirty="0" smtClean="0">
                <a:solidFill>
                  <a:schemeClr val="tx1">
                    <a:lumMod val="75000"/>
                    <a:lumOff val="25000"/>
                  </a:schemeClr>
                </a:solidFill>
              </a:rPr>
              <a:t>April 30, 2017</a:t>
            </a:r>
            <a:endParaRPr lang="en-US" dirty="0">
              <a:solidFill>
                <a:schemeClr val="tx1">
                  <a:lumMod val="75000"/>
                  <a:lumOff val="25000"/>
                </a:schemeClr>
              </a:solidFill>
            </a:endParaRPr>
          </a:p>
        </p:txBody>
      </p:sp>
      <p:pic>
        <p:nvPicPr>
          <p:cNvPr id="4" name="Picture 11" descr="http://www.brewer-garrett.com/Portals/0/Case%20Studies/brewer-garrett-cuyahoga-community-college-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6038" y="4455620"/>
            <a:ext cx="666403" cy="749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61572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eelOff"/>
      </p:transition>
    </mc:Choice>
    <mc:Fallback xmlns="">
      <p:transition spd="slow" advClick="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b="1" dirty="0" smtClean="0">
                <a:solidFill>
                  <a:schemeClr val="tx1"/>
                </a:solidFill>
                <a:cs typeface="Times New Roman" panose="02020603050405020304" pitchFamily="18" charset="0"/>
              </a:rPr>
              <a:t>Benefits Access for College Completion</a:t>
            </a:r>
            <a:endParaRPr lang="en-US" sz="4200" b="1" dirty="0">
              <a:solidFill>
                <a:schemeClr val="tx1"/>
              </a:solidFill>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20000"/>
          </a:bodyPr>
          <a:lstStyle/>
          <a:p>
            <a:pPr lvl="1">
              <a:buFont typeface="Wingdings" panose="05000000000000000000" pitchFamily="2" charset="2"/>
              <a:buChar char="§"/>
            </a:pPr>
            <a:r>
              <a:rPr lang="en-US" sz="2800" b="1" i="1" dirty="0" smtClean="0">
                <a:solidFill>
                  <a:schemeClr val="tx1"/>
                </a:solidFill>
                <a:latin typeface="+mj-lt"/>
                <a:cs typeface="Times New Roman" panose="02020603050405020304" pitchFamily="18" charset="0"/>
              </a:rPr>
              <a:t>December 2011 </a:t>
            </a:r>
            <a:r>
              <a:rPr lang="en-US" sz="2800" dirty="0" smtClean="0">
                <a:solidFill>
                  <a:schemeClr val="tx1"/>
                </a:solidFill>
                <a:latin typeface="+mj-lt"/>
                <a:cs typeface="Times New Roman" panose="02020603050405020304" pitchFamily="18" charset="0"/>
              </a:rPr>
              <a:t>- College invited to participate in grant initiative</a:t>
            </a:r>
          </a:p>
          <a:p>
            <a:pPr lvl="1">
              <a:buFont typeface="Wingdings" panose="05000000000000000000" pitchFamily="2" charset="2"/>
              <a:buChar char="§"/>
            </a:pPr>
            <a:r>
              <a:rPr lang="en-US" sz="2800" dirty="0">
                <a:solidFill>
                  <a:schemeClr val="tx1"/>
                </a:solidFill>
                <a:latin typeface="+mj-lt"/>
                <a:cs typeface="Times New Roman" panose="02020603050405020304" pitchFamily="18" charset="0"/>
              </a:rPr>
              <a:t> </a:t>
            </a:r>
            <a:r>
              <a:rPr lang="en-US" sz="2800" b="1" i="1" dirty="0" smtClean="0">
                <a:solidFill>
                  <a:schemeClr val="tx1"/>
                </a:solidFill>
                <a:latin typeface="+mj-lt"/>
                <a:cs typeface="Times New Roman" panose="02020603050405020304" pitchFamily="18" charset="0"/>
              </a:rPr>
              <a:t>January 2012 </a:t>
            </a:r>
            <a:r>
              <a:rPr lang="en-US" sz="2800" dirty="0" smtClean="0">
                <a:solidFill>
                  <a:schemeClr val="tx1"/>
                </a:solidFill>
                <a:latin typeface="+mj-lt"/>
                <a:cs typeface="Times New Roman" panose="02020603050405020304" pitchFamily="18" charset="0"/>
              </a:rPr>
              <a:t>- Joined a group of colleges to share research and develop a plan</a:t>
            </a:r>
          </a:p>
          <a:p>
            <a:pPr lvl="1">
              <a:buFont typeface="Wingdings" panose="05000000000000000000" pitchFamily="2" charset="2"/>
              <a:buChar char="§"/>
            </a:pPr>
            <a:r>
              <a:rPr lang="en-US" sz="2800" b="1" i="1" dirty="0" smtClean="0">
                <a:solidFill>
                  <a:schemeClr val="tx1"/>
                </a:solidFill>
                <a:latin typeface="+mj-lt"/>
                <a:cs typeface="Times New Roman" panose="02020603050405020304" pitchFamily="18" charset="0"/>
              </a:rPr>
              <a:t>January – August 2012 </a:t>
            </a:r>
            <a:r>
              <a:rPr lang="en-US" sz="2800" dirty="0" smtClean="0">
                <a:solidFill>
                  <a:schemeClr val="tx1"/>
                </a:solidFill>
                <a:latin typeface="+mj-lt"/>
                <a:cs typeface="Times New Roman" panose="02020603050405020304" pitchFamily="18" charset="0"/>
              </a:rPr>
              <a:t>- Designed the Project Go program </a:t>
            </a:r>
          </a:p>
          <a:p>
            <a:pPr lvl="1">
              <a:buFont typeface="Wingdings" panose="05000000000000000000" pitchFamily="2" charset="2"/>
              <a:buChar char="§"/>
            </a:pPr>
            <a:r>
              <a:rPr lang="en-US" sz="2800" b="1" i="1" dirty="0" smtClean="0">
                <a:solidFill>
                  <a:schemeClr val="tx1"/>
                </a:solidFill>
                <a:latin typeface="+mj-lt"/>
                <a:cs typeface="Times New Roman" panose="02020603050405020304" pitchFamily="18" charset="0"/>
              </a:rPr>
              <a:t>August 2012 </a:t>
            </a:r>
            <a:r>
              <a:rPr lang="en-US" sz="2800" dirty="0" smtClean="0">
                <a:solidFill>
                  <a:schemeClr val="tx1"/>
                </a:solidFill>
                <a:latin typeface="+mj-lt"/>
                <a:cs typeface="Times New Roman" panose="02020603050405020304" pitchFamily="18" charset="0"/>
              </a:rPr>
              <a:t>– Project Go program began under the Academic Affairs Division </a:t>
            </a:r>
          </a:p>
          <a:p>
            <a:pPr lvl="1">
              <a:buFont typeface="Wingdings" panose="05000000000000000000" pitchFamily="2" charset="2"/>
              <a:buChar char="§"/>
            </a:pPr>
            <a:r>
              <a:rPr lang="en-US" sz="2800" b="1" i="1" dirty="0" smtClean="0">
                <a:solidFill>
                  <a:schemeClr val="tx1"/>
                </a:solidFill>
                <a:latin typeface="+mj-lt"/>
                <a:cs typeface="Times New Roman" panose="02020603050405020304" pitchFamily="18" charset="0"/>
              </a:rPr>
              <a:t>June 2013 </a:t>
            </a:r>
            <a:r>
              <a:rPr lang="en-US" sz="2800" dirty="0" smtClean="0">
                <a:solidFill>
                  <a:schemeClr val="tx1"/>
                </a:solidFill>
                <a:latin typeface="+mj-lt"/>
                <a:cs typeface="Times New Roman" panose="02020603050405020304" pitchFamily="18" charset="0"/>
              </a:rPr>
              <a:t>– Implemented Peer Financial Coach positions in the financial aid office</a:t>
            </a:r>
          </a:p>
          <a:p>
            <a:pPr lvl="1">
              <a:buFont typeface="Wingdings" panose="05000000000000000000" pitchFamily="2" charset="2"/>
              <a:buChar char="§"/>
            </a:pPr>
            <a:r>
              <a:rPr lang="en-US" sz="2800" b="1" i="1" dirty="0" smtClean="0">
                <a:solidFill>
                  <a:schemeClr val="tx1"/>
                </a:solidFill>
                <a:latin typeface="+mj-lt"/>
                <a:cs typeface="Times New Roman" panose="02020603050405020304" pitchFamily="18" charset="0"/>
              </a:rPr>
              <a:t>December 2013 </a:t>
            </a:r>
            <a:r>
              <a:rPr lang="en-US" sz="2800" dirty="0" smtClean="0">
                <a:solidFill>
                  <a:schemeClr val="tx1"/>
                </a:solidFill>
                <a:latin typeface="+mj-lt"/>
                <a:cs typeface="Times New Roman" panose="02020603050405020304" pitchFamily="18" charset="0"/>
              </a:rPr>
              <a:t>– Hired financial aid managers</a:t>
            </a:r>
          </a:p>
          <a:p>
            <a:pPr lvl="1">
              <a:buFont typeface="Wingdings" panose="05000000000000000000" pitchFamily="2" charset="2"/>
              <a:buChar char="§"/>
            </a:pPr>
            <a:r>
              <a:rPr lang="en-US" sz="2800" b="1" i="1" dirty="0" smtClean="0">
                <a:solidFill>
                  <a:schemeClr val="tx1"/>
                </a:solidFill>
                <a:latin typeface="+mj-lt"/>
                <a:cs typeface="Times New Roman" panose="02020603050405020304" pitchFamily="18" charset="0"/>
              </a:rPr>
              <a:t>June 2014 </a:t>
            </a:r>
            <a:r>
              <a:rPr lang="en-US" sz="2800" dirty="0" smtClean="0">
                <a:solidFill>
                  <a:schemeClr val="tx1"/>
                </a:solidFill>
                <a:latin typeface="+mj-lt"/>
                <a:cs typeface="Times New Roman" panose="02020603050405020304" pitchFamily="18" charset="0"/>
              </a:rPr>
              <a:t>– Moved to and became fully integrated into Student Financial Aid &amp; Scholarships services</a:t>
            </a:r>
            <a:endParaRPr lang="en-US" sz="2800" dirty="0">
              <a:solidFill>
                <a:schemeClr val="tx1"/>
              </a:solidFill>
              <a:latin typeface="+mj-lt"/>
              <a:cs typeface="Times New Roman" panose="02020603050405020304" pitchFamily="18" charset="0"/>
            </a:endParaRPr>
          </a:p>
        </p:txBody>
      </p:sp>
      <p:pic>
        <p:nvPicPr>
          <p:cNvPr id="4" name="Picture 11" descr="http://www.brewer-garrett.com/Portals/0/Case%20Studies/brewer-garrett-cuyahoga-community-college-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0557" y="765899"/>
            <a:ext cx="666403" cy="749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5691574"/>
      </p:ext>
    </p:extLst>
  </p:cSld>
  <p:clrMapOvr>
    <a:masterClrMapping/>
  </p:clrMapOvr>
  <p:transition spd="med"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b="1" dirty="0"/>
              <a:t>Benefits </a:t>
            </a:r>
            <a:r>
              <a:rPr lang="en-US" b="1" dirty="0" smtClean="0"/>
              <a:t>Access/Project </a:t>
            </a:r>
            <a:r>
              <a:rPr lang="en-US" b="1" dirty="0"/>
              <a:t>Go! </a:t>
            </a:r>
            <a:r>
              <a:rPr lang="en-US" b="1" dirty="0" smtClean="0"/>
              <a:t> </a:t>
            </a:r>
            <a:r>
              <a:rPr lang="en-US" b="1" dirty="0"/>
              <a:t/>
            </a:r>
            <a:br>
              <a:rPr lang="en-US" b="1" dirty="0"/>
            </a:br>
            <a:r>
              <a:rPr lang="en-US" b="1" dirty="0"/>
              <a:t>Integration into </a:t>
            </a:r>
            <a:r>
              <a:rPr lang="en-US" b="1" dirty="0" smtClean="0"/>
              <a:t>Financial Aid Services</a:t>
            </a:r>
            <a:endParaRPr lang="en-US" b="1" dirty="0"/>
          </a:p>
        </p:txBody>
      </p:sp>
      <p:sp>
        <p:nvSpPr>
          <p:cNvPr id="3" name="Content Placeholder 2"/>
          <p:cNvSpPr>
            <a:spLocks noGrp="1"/>
          </p:cNvSpPr>
          <p:nvPr>
            <p:ph idx="1"/>
          </p:nvPr>
        </p:nvSpPr>
        <p:spPr/>
        <p:txBody>
          <a:bodyPr>
            <a:normAutofit/>
          </a:bodyPr>
          <a:lstStyle/>
          <a:p>
            <a:pPr marL="0" indent="0">
              <a:buNone/>
            </a:pPr>
            <a:r>
              <a:rPr lang="en-US" sz="2800" dirty="0" smtClean="0">
                <a:solidFill>
                  <a:schemeClr val="tx1"/>
                </a:solidFill>
                <a:latin typeface="+mj-lt"/>
              </a:rPr>
              <a:t>Project Go! was fully integrated into student financial services after the grant ended.</a:t>
            </a:r>
          </a:p>
          <a:p>
            <a:pPr>
              <a:buFont typeface="Wingdings" panose="05000000000000000000" pitchFamily="2" charset="2"/>
              <a:buChar char="§"/>
            </a:pPr>
            <a:r>
              <a:rPr lang="en-US" sz="2800" dirty="0">
                <a:solidFill>
                  <a:schemeClr val="tx1"/>
                </a:solidFill>
                <a:latin typeface="+mj-lt"/>
              </a:rPr>
              <a:t> </a:t>
            </a:r>
            <a:r>
              <a:rPr lang="en-US" sz="2800" dirty="0" smtClean="0">
                <a:solidFill>
                  <a:schemeClr val="tx1"/>
                </a:solidFill>
                <a:latin typeface="+mj-lt"/>
              </a:rPr>
              <a:t>Benefits Coach Training, United Way 211 for all advisors</a:t>
            </a:r>
          </a:p>
          <a:p>
            <a:pPr>
              <a:buFont typeface="Wingdings" panose="05000000000000000000" pitchFamily="2" charset="2"/>
              <a:buChar char="§"/>
            </a:pPr>
            <a:r>
              <a:rPr lang="en-US" sz="2800" dirty="0">
                <a:solidFill>
                  <a:schemeClr val="tx1"/>
                </a:solidFill>
                <a:latin typeface="+mj-lt"/>
              </a:rPr>
              <a:t> </a:t>
            </a:r>
            <a:r>
              <a:rPr lang="en-US" sz="2800" dirty="0" smtClean="0">
                <a:solidFill>
                  <a:schemeClr val="tx1"/>
                </a:solidFill>
                <a:latin typeface="+mj-lt"/>
              </a:rPr>
              <a:t>Created Financial </a:t>
            </a:r>
            <a:r>
              <a:rPr lang="en-US" sz="2800" dirty="0">
                <a:solidFill>
                  <a:schemeClr val="tx1"/>
                </a:solidFill>
                <a:latin typeface="+mj-lt"/>
              </a:rPr>
              <a:t>Aid </a:t>
            </a:r>
            <a:r>
              <a:rPr lang="en-US" sz="2800" dirty="0" smtClean="0">
                <a:solidFill>
                  <a:schemeClr val="tx1"/>
                </a:solidFill>
                <a:latin typeface="+mj-lt"/>
              </a:rPr>
              <a:t>Managers to manage Project Go program </a:t>
            </a:r>
            <a:endParaRPr lang="en-US" sz="2800" dirty="0">
              <a:solidFill>
                <a:schemeClr val="tx1"/>
              </a:solidFill>
              <a:latin typeface="+mj-lt"/>
            </a:endParaRPr>
          </a:p>
          <a:p>
            <a:pPr>
              <a:buFont typeface="Wingdings" panose="05000000000000000000" pitchFamily="2" charset="2"/>
              <a:buChar char="§"/>
            </a:pPr>
            <a:r>
              <a:rPr lang="en-US" sz="2800" dirty="0" smtClean="0">
                <a:solidFill>
                  <a:schemeClr val="tx1"/>
                </a:solidFill>
                <a:latin typeface="+mj-lt"/>
              </a:rPr>
              <a:t>Created Peer Financial Coaches to assist students in applying for benefits</a:t>
            </a:r>
            <a:endParaRPr lang="en-US" sz="2800" dirty="0">
              <a:solidFill>
                <a:schemeClr val="tx1"/>
              </a:solidFill>
              <a:latin typeface="+mj-lt"/>
            </a:endParaRPr>
          </a:p>
          <a:p>
            <a:pPr>
              <a:buFont typeface="Wingdings" panose="05000000000000000000" pitchFamily="2" charset="2"/>
              <a:buChar char="§"/>
            </a:pPr>
            <a:r>
              <a:rPr lang="en-US" sz="2800" dirty="0" smtClean="0">
                <a:solidFill>
                  <a:schemeClr val="tx1"/>
                </a:solidFill>
                <a:latin typeface="+mj-lt"/>
              </a:rPr>
              <a:t>Integrated Project Go services into Financial Education advising for students</a:t>
            </a:r>
            <a:endParaRPr lang="en-US" sz="2800" dirty="0">
              <a:solidFill>
                <a:schemeClr val="tx1"/>
              </a:solidFill>
              <a:latin typeface="+mj-lt"/>
            </a:endParaRPr>
          </a:p>
          <a:p>
            <a:pPr>
              <a:buFont typeface="Wingdings" panose="05000000000000000000" pitchFamily="2" charset="2"/>
              <a:buChar char="§"/>
            </a:pPr>
            <a:endParaRPr lang="en-US" sz="2800" dirty="0" smtClean="0">
              <a:solidFill>
                <a:schemeClr val="tx1"/>
              </a:solidFill>
              <a:latin typeface="+mj-lt"/>
            </a:endParaRPr>
          </a:p>
          <a:p>
            <a:pPr>
              <a:buFont typeface="Wingdings" panose="05000000000000000000" pitchFamily="2" charset="2"/>
              <a:buChar char="§"/>
            </a:pPr>
            <a:endParaRPr lang="en-US" dirty="0">
              <a:solidFill>
                <a:schemeClr val="tx1"/>
              </a:solidFill>
            </a:endParaRPr>
          </a:p>
        </p:txBody>
      </p:sp>
      <p:pic>
        <p:nvPicPr>
          <p:cNvPr id="4" name="Picture 11" descr="http://www.brewer-garrett.com/Portals/0/Case%20Studies/brewer-garrett-cuyahoga-community-college-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0557" y="765899"/>
            <a:ext cx="666403" cy="749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44365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1097280" y="575733"/>
            <a:ext cx="10058400" cy="1161627"/>
          </a:xfrm>
        </p:spPr>
        <p:txBody>
          <a:bodyPr/>
          <a:lstStyle/>
          <a:p>
            <a:pPr algn="ctr" eaLnBrk="1" hangingPunct="1"/>
            <a:r>
              <a:rPr lang="en-US" altLang="en-US" b="1" dirty="0" smtClean="0"/>
              <a:t>Benefits Access/Project Go</a:t>
            </a:r>
          </a:p>
        </p:txBody>
      </p:sp>
      <p:sp>
        <p:nvSpPr>
          <p:cNvPr id="66564" name="Rectangle 2"/>
          <p:cNvSpPr>
            <a:spLocks noChangeArrowheads="1"/>
          </p:cNvSpPr>
          <p:nvPr/>
        </p:nvSpPr>
        <p:spPr bwMode="auto">
          <a:xfrm>
            <a:off x="1208270" y="2002534"/>
            <a:ext cx="10004213"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rgbClr val="005B99"/>
              </a:buClr>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005B99"/>
              </a:buClr>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005B99"/>
              </a:buClr>
              <a:buSzPct val="85000"/>
              <a:buFont typeface="Wingdings" panose="05000000000000000000" pitchFamily="2" charset="2"/>
              <a:buChar char="Ø"/>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005B99"/>
              </a:buClr>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005B99"/>
              </a:buClr>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005B99"/>
              </a:buClr>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005B99"/>
              </a:buClr>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005B99"/>
              </a:buClr>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005B99"/>
              </a:buClr>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Clr>
                <a:schemeClr val="accent1"/>
              </a:buClr>
              <a:buFont typeface="Wingdings" panose="05000000000000000000" pitchFamily="2" charset="2"/>
              <a:buChar char="§"/>
            </a:pPr>
            <a:r>
              <a:rPr lang="en-US" altLang="en-US" sz="2800" dirty="0">
                <a:latin typeface="+mj-lt"/>
              </a:rPr>
              <a:t>Redefined financial aid beyond grants, loans and </a:t>
            </a:r>
            <a:r>
              <a:rPr lang="en-US" altLang="en-US" sz="2800" dirty="0" smtClean="0">
                <a:latin typeface="+mj-lt"/>
              </a:rPr>
              <a:t>scholarships</a:t>
            </a:r>
            <a:endParaRPr lang="en-US" altLang="en-US" sz="2800" dirty="0">
              <a:latin typeface="+mj-lt"/>
            </a:endParaRPr>
          </a:p>
          <a:p>
            <a:pPr eaLnBrk="1" hangingPunct="1">
              <a:spcBef>
                <a:spcPct val="0"/>
              </a:spcBef>
              <a:buClr>
                <a:schemeClr val="accent1"/>
              </a:buClr>
              <a:buFont typeface="Wingdings" panose="05000000000000000000" pitchFamily="2" charset="2"/>
              <a:buChar char="§"/>
            </a:pPr>
            <a:r>
              <a:rPr lang="en-US" altLang="en-US" sz="2800" dirty="0">
                <a:latin typeface="+mj-lt"/>
              </a:rPr>
              <a:t>Integrated benefits access services (applying for SNAP, utility assistance, cash assistance, etc.) into financial aid application processes and financial education </a:t>
            </a:r>
            <a:r>
              <a:rPr lang="en-US" altLang="en-US" sz="2800" dirty="0" smtClean="0">
                <a:latin typeface="+mj-lt"/>
              </a:rPr>
              <a:t>initiatives</a:t>
            </a:r>
            <a:endParaRPr lang="en-US" altLang="en-US" sz="2800" dirty="0">
              <a:latin typeface="+mj-lt"/>
            </a:endParaRPr>
          </a:p>
          <a:p>
            <a:pPr eaLnBrk="1" hangingPunct="1">
              <a:spcBef>
                <a:spcPct val="0"/>
              </a:spcBef>
              <a:buClr>
                <a:schemeClr val="accent1"/>
              </a:buClr>
              <a:buFont typeface="Wingdings" panose="05000000000000000000" pitchFamily="2" charset="2"/>
              <a:buChar char="§"/>
            </a:pPr>
            <a:r>
              <a:rPr lang="en-US" altLang="en-US" sz="2800" dirty="0">
                <a:latin typeface="+mj-lt"/>
              </a:rPr>
              <a:t>Target potentially eligible students by “flagging” financial aid records to encourage students to complete “quick check” for public benefits </a:t>
            </a:r>
            <a:r>
              <a:rPr lang="en-US" altLang="en-US" sz="2800" dirty="0" smtClean="0">
                <a:latin typeface="+mj-lt"/>
              </a:rPr>
              <a:t>eligibility</a:t>
            </a:r>
            <a:endParaRPr lang="en-US" altLang="en-US" sz="2800" dirty="0">
              <a:latin typeface="+mj-lt"/>
            </a:endParaRPr>
          </a:p>
          <a:p>
            <a:pPr eaLnBrk="1" hangingPunct="1">
              <a:spcBef>
                <a:spcPct val="0"/>
              </a:spcBef>
              <a:buClr>
                <a:schemeClr val="accent1"/>
              </a:buClr>
              <a:buFont typeface="Wingdings" panose="05000000000000000000" pitchFamily="2" charset="2"/>
              <a:buChar char="§"/>
            </a:pPr>
            <a:r>
              <a:rPr lang="en-US" altLang="en-US" sz="2800" dirty="0">
                <a:latin typeface="+mj-lt"/>
              </a:rPr>
              <a:t>Public benefits assistance aligns with college’s initiative to reduce student loan debt by obtaining other financial resources</a:t>
            </a:r>
          </a:p>
        </p:txBody>
      </p:sp>
      <p:pic>
        <p:nvPicPr>
          <p:cNvPr id="5" name="Picture 11" descr="http://www.brewer-garrett.com/Portals/0/Case%20Studies/brewer-garrett-cuyahoga-community-college-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0557" y="765899"/>
            <a:ext cx="666403" cy="749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6810186"/>
      </p:ext>
    </p:extLst>
  </p:cSld>
  <p:clrMapOvr>
    <a:masterClrMapping/>
  </p:clrMapOvr>
  <p:transition spd="med"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normAutofit/>
          </a:bodyPr>
          <a:lstStyle/>
          <a:p>
            <a:pPr algn="ctr" eaLnBrk="1" hangingPunct="1"/>
            <a:r>
              <a:rPr lang="en-US" altLang="en-US" sz="4400" b="1" dirty="0" smtClean="0"/>
              <a:t>Benefits Access Connections</a:t>
            </a:r>
          </a:p>
        </p:txBody>
      </p:sp>
      <p:graphicFrame>
        <p:nvGraphicFramePr>
          <p:cNvPr id="3" name="Table 2"/>
          <p:cNvGraphicFramePr>
            <a:graphicFrameLocks noGrp="1"/>
          </p:cNvGraphicFramePr>
          <p:nvPr>
            <p:extLst>
              <p:ext uri="{D42A27DB-BD31-4B8C-83A1-F6EECF244321}">
                <p14:modId xmlns:p14="http://schemas.microsoft.com/office/powerpoint/2010/main" val="3419834735"/>
              </p:ext>
            </p:extLst>
          </p:nvPr>
        </p:nvGraphicFramePr>
        <p:xfrm>
          <a:off x="2049780" y="1823137"/>
          <a:ext cx="8153400" cy="4458603"/>
        </p:xfrm>
        <a:graphic>
          <a:graphicData uri="http://schemas.openxmlformats.org/drawingml/2006/table">
            <a:tbl>
              <a:tblPr/>
              <a:tblGrid>
                <a:gridCol w="2850625">
                  <a:extLst>
                    <a:ext uri="{9D8B030D-6E8A-4147-A177-3AD203B41FA5}">
                      <a16:colId xmlns:a16="http://schemas.microsoft.com/office/drawing/2014/main" xmlns="" val="20000"/>
                    </a:ext>
                  </a:extLst>
                </a:gridCol>
                <a:gridCol w="2584975">
                  <a:extLst>
                    <a:ext uri="{9D8B030D-6E8A-4147-A177-3AD203B41FA5}">
                      <a16:colId xmlns:a16="http://schemas.microsoft.com/office/drawing/2014/main" xmlns="" val="20001"/>
                    </a:ext>
                  </a:extLst>
                </a:gridCol>
                <a:gridCol w="2717800">
                  <a:extLst>
                    <a:ext uri="{9D8B030D-6E8A-4147-A177-3AD203B41FA5}">
                      <a16:colId xmlns:a16="http://schemas.microsoft.com/office/drawing/2014/main" xmlns="" val="20002"/>
                    </a:ext>
                  </a:extLst>
                </a:gridCol>
              </a:tblGrid>
              <a:tr h="204972">
                <a:tc gridSpan="3">
                  <a:txBody>
                    <a:bodyPr/>
                    <a:lstStyle/>
                    <a:p>
                      <a:pPr marL="0" marR="0" algn="ctr">
                        <a:spcBef>
                          <a:spcPts val="0"/>
                        </a:spcBef>
                        <a:spcAft>
                          <a:spcPts val="0"/>
                        </a:spcAft>
                      </a:pPr>
                      <a:r>
                        <a:rPr lang="en-US" sz="1100" b="1" dirty="0">
                          <a:solidFill>
                            <a:srgbClr val="FFFFFF"/>
                          </a:solidFill>
                          <a:latin typeface="Arial"/>
                          <a:ea typeface="Times New Roman"/>
                          <a:cs typeface="Times New Roman"/>
                        </a:rPr>
                        <a:t>Ohio Benefit Bank</a:t>
                      </a:r>
                      <a:endParaRPr lang="en-US" sz="1100" dirty="0">
                        <a:solidFill>
                          <a:srgbClr val="000000"/>
                        </a:solidFill>
                        <a:latin typeface="Times New Roman"/>
                        <a:ea typeface="Times New Roman"/>
                        <a:cs typeface="Times New Roman"/>
                      </a:endParaRPr>
                    </a:p>
                  </a:txBody>
                  <a:tcPr marL="68573" marR="68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285356">
                <a:tc gridSpan="3">
                  <a:txBody>
                    <a:bodyPr/>
                    <a:lstStyle/>
                    <a:p>
                      <a:pPr marL="0" marR="0" algn="ctr">
                        <a:spcBef>
                          <a:spcPts val="0"/>
                        </a:spcBef>
                        <a:spcAft>
                          <a:spcPts val="0"/>
                        </a:spcAft>
                      </a:pPr>
                      <a:r>
                        <a:rPr lang="en-US" sz="1200" b="1" dirty="0">
                          <a:solidFill>
                            <a:srgbClr val="000000"/>
                          </a:solidFill>
                          <a:latin typeface="Arial"/>
                          <a:ea typeface="Times New Roman"/>
                          <a:cs typeface="Times New Roman"/>
                        </a:rPr>
                        <a:t>Food and Nutrition Programs</a:t>
                      </a:r>
                      <a:endParaRPr lang="en-US" sz="1200" dirty="0">
                        <a:solidFill>
                          <a:srgbClr val="000000"/>
                        </a:solidFill>
                        <a:latin typeface="Times New Roman"/>
                        <a:ea typeface="Times New Roman"/>
                        <a:cs typeface="Times New Roman"/>
                      </a:endParaRPr>
                    </a:p>
                  </a:txBody>
                  <a:tcPr marL="68573" marR="68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539446">
                <a:tc>
                  <a:txBody>
                    <a:bodyPr/>
                    <a:lstStyle/>
                    <a:p>
                      <a:pPr marL="0" marR="0">
                        <a:spcBef>
                          <a:spcPts val="0"/>
                        </a:spcBef>
                        <a:spcAft>
                          <a:spcPts val="0"/>
                        </a:spcAft>
                      </a:pPr>
                      <a:r>
                        <a:rPr lang="en-US" sz="1200" dirty="0">
                          <a:solidFill>
                            <a:srgbClr val="000000"/>
                          </a:solidFill>
                          <a:latin typeface="Arial"/>
                          <a:ea typeface="Times New Roman"/>
                          <a:cs typeface="Times New Roman"/>
                        </a:rPr>
                        <a:t>Supplemental Nutrition Assistance Program (SNAP)</a:t>
                      </a:r>
                      <a:endParaRPr lang="en-US" sz="1200" dirty="0">
                        <a:solidFill>
                          <a:srgbClr val="000000"/>
                        </a:solidFill>
                        <a:latin typeface="Times New Roman"/>
                        <a:ea typeface="Times New Roman"/>
                        <a:cs typeface="Times New Roman"/>
                      </a:endParaRPr>
                    </a:p>
                  </a:txBody>
                  <a:tcPr marL="68573" marR="68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dirty="0">
                          <a:solidFill>
                            <a:srgbClr val="000000"/>
                          </a:solidFill>
                          <a:latin typeface="Arial"/>
                          <a:ea typeface="Times New Roman"/>
                          <a:cs typeface="Times New Roman"/>
                        </a:rPr>
                        <a:t>Special Supplemental Nutrition Program for Women, Children, and Infants (WIC)</a:t>
                      </a:r>
                      <a:endParaRPr lang="en-US" sz="1200" dirty="0">
                        <a:solidFill>
                          <a:srgbClr val="000000"/>
                        </a:solidFill>
                        <a:latin typeface="Times New Roman"/>
                        <a:ea typeface="Times New Roman"/>
                        <a:cs typeface="Times New Roman"/>
                      </a:endParaRPr>
                    </a:p>
                  </a:txBody>
                  <a:tcPr marL="68573" marR="68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dirty="0">
                          <a:solidFill>
                            <a:srgbClr val="000000"/>
                          </a:solidFill>
                          <a:latin typeface="Arial"/>
                          <a:ea typeface="Times New Roman"/>
                          <a:cs typeface="Times New Roman"/>
                        </a:rPr>
                        <a:t>Free and Reduced Priced Lunch Program (USDA)</a:t>
                      </a:r>
                      <a:endParaRPr lang="en-US" sz="1200" dirty="0">
                        <a:solidFill>
                          <a:srgbClr val="000000"/>
                        </a:solidFill>
                        <a:latin typeface="Times New Roman"/>
                        <a:ea typeface="Times New Roman"/>
                        <a:cs typeface="Times New Roman"/>
                      </a:endParaRPr>
                    </a:p>
                  </a:txBody>
                  <a:tcPr marL="68573" marR="68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2"/>
                  </a:ext>
                </a:extLst>
              </a:tr>
              <a:tr h="179816">
                <a:tc gridSpan="3">
                  <a:txBody>
                    <a:bodyPr/>
                    <a:lstStyle/>
                    <a:p>
                      <a:pPr marL="0" marR="0" algn="ctr">
                        <a:spcBef>
                          <a:spcPts val="0"/>
                        </a:spcBef>
                        <a:spcAft>
                          <a:spcPts val="0"/>
                        </a:spcAft>
                      </a:pPr>
                      <a:r>
                        <a:rPr lang="en-US" sz="1200" b="1" dirty="0">
                          <a:solidFill>
                            <a:srgbClr val="000000"/>
                          </a:solidFill>
                          <a:latin typeface="Arial"/>
                          <a:ea typeface="Times New Roman"/>
                          <a:cs typeface="Times New Roman"/>
                        </a:rPr>
                        <a:t>Healthcare Assistance Programs</a:t>
                      </a:r>
                      <a:endParaRPr lang="en-US" sz="1200" dirty="0">
                        <a:solidFill>
                          <a:srgbClr val="000000"/>
                        </a:solidFill>
                        <a:latin typeface="Times New Roman"/>
                        <a:ea typeface="Calibri"/>
                        <a:cs typeface="Times New Roman"/>
                      </a:endParaRPr>
                    </a:p>
                  </a:txBody>
                  <a:tcPr marL="68573" marR="68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3"/>
                  </a:ext>
                </a:extLst>
              </a:tr>
              <a:tr h="501047">
                <a:tc>
                  <a:txBody>
                    <a:bodyPr/>
                    <a:lstStyle/>
                    <a:p>
                      <a:pPr marL="0" marR="0">
                        <a:spcBef>
                          <a:spcPts val="0"/>
                        </a:spcBef>
                        <a:spcAft>
                          <a:spcPts val="0"/>
                        </a:spcAft>
                      </a:pPr>
                      <a:r>
                        <a:rPr lang="en-US" sz="1200" dirty="0">
                          <a:solidFill>
                            <a:srgbClr val="000000"/>
                          </a:solidFill>
                          <a:latin typeface="Arial"/>
                          <a:ea typeface="Times New Roman"/>
                          <a:cs typeface="Times New Roman"/>
                        </a:rPr>
                        <a:t>Healthy Start &amp; Healthy Families Programs</a:t>
                      </a:r>
                      <a:endParaRPr lang="en-US" sz="1200" dirty="0">
                        <a:solidFill>
                          <a:srgbClr val="000000"/>
                        </a:solidFill>
                        <a:latin typeface="Times New Roman"/>
                        <a:ea typeface="Times New Roman"/>
                        <a:cs typeface="Times New Roman"/>
                      </a:endParaRPr>
                    </a:p>
                  </a:txBody>
                  <a:tcPr marL="68573" marR="68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dirty="0">
                          <a:solidFill>
                            <a:srgbClr val="000000"/>
                          </a:solidFill>
                          <a:latin typeface="Arial"/>
                          <a:ea typeface="Times New Roman"/>
                          <a:cs typeface="Times New Roman"/>
                        </a:rPr>
                        <a:t>Aged, Blind and Disabled (ABD) Medicaid</a:t>
                      </a:r>
                      <a:endParaRPr lang="en-US" sz="1200" dirty="0">
                        <a:solidFill>
                          <a:srgbClr val="000000"/>
                        </a:solidFill>
                        <a:latin typeface="Times New Roman"/>
                        <a:ea typeface="Times New Roman"/>
                        <a:cs typeface="Times New Roman"/>
                      </a:endParaRPr>
                    </a:p>
                  </a:txBody>
                  <a:tcPr marL="68573" marR="68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dirty="0">
                          <a:solidFill>
                            <a:srgbClr val="000000"/>
                          </a:solidFill>
                          <a:latin typeface="Arial"/>
                          <a:ea typeface="Times New Roman"/>
                          <a:cs typeface="Times New Roman"/>
                        </a:rPr>
                        <a:t>Medicare Premium Assistance</a:t>
                      </a:r>
                      <a:endParaRPr lang="en-US" sz="1200" dirty="0">
                        <a:solidFill>
                          <a:srgbClr val="000000"/>
                        </a:solidFill>
                        <a:latin typeface="Times New Roman"/>
                        <a:ea typeface="Times New Roman"/>
                        <a:cs typeface="Times New Roman"/>
                      </a:endParaRPr>
                    </a:p>
                  </a:txBody>
                  <a:tcPr marL="68573" marR="68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4"/>
                  </a:ext>
                </a:extLst>
              </a:tr>
              <a:tr h="501047">
                <a:tc>
                  <a:txBody>
                    <a:bodyPr/>
                    <a:lstStyle/>
                    <a:p>
                      <a:pPr marL="0" marR="0">
                        <a:spcBef>
                          <a:spcPts val="0"/>
                        </a:spcBef>
                        <a:spcAft>
                          <a:spcPts val="0"/>
                        </a:spcAft>
                      </a:pPr>
                      <a:r>
                        <a:rPr lang="en-US" sz="1200" dirty="0">
                          <a:solidFill>
                            <a:srgbClr val="000000"/>
                          </a:solidFill>
                          <a:latin typeface="Arial"/>
                          <a:ea typeface="Times New Roman"/>
                          <a:cs typeface="Times New Roman"/>
                        </a:rPr>
                        <a:t>Child and Family Health Services (CFHS)</a:t>
                      </a:r>
                      <a:endParaRPr lang="en-US" sz="1200" dirty="0">
                        <a:solidFill>
                          <a:srgbClr val="000000"/>
                        </a:solidFill>
                        <a:latin typeface="Times New Roman"/>
                        <a:ea typeface="Times New Roman"/>
                        <a:cs typeface="Times New Roman"/>
                      </a:endParaRPr>
                    </a:p>
                  </a:txBody>
                  <a:tcPr marL="68573" marR="68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dirty="0">
                          <a:solidFill>
                            <a:srgbClr val="000000"/>
                          </a:solidFill>
                          <a:latin typeface="Arial"/>
                          <a:ea typeface="Times New Roman"/>
                          <a:cs typeface="Times New Roman"/>
                        </a:rPr>
                        <a:t>Bureau for Children with Medical Handicaps</a:t>
                      </a:r>
                      <a:endParaRPr lang="en-US" sz="1200" dirty="0">
                        <a:solidFill>
                          <a:srgbClr val="000000"/>
                        </a:solidFill>
                        <a:latin typeface="Times New Roman"/>
                        <a:ea typeface="Times New Roman"/>
                        <a:cs typeface="Times New Roman"/>
                      </a:endParaRPr>
                    </a:p>
                  </a:txBody>
                  <a:tcPr marL="68573" marR="68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dirty="0">
                          <a:solidFill>
                            <a:srgbClr val="000000"/>
                          </a:solidFill>
                          <a:latin typeface="Arial"/>
                          <a:ea typeface="Times New Roman"/>
                          <a:cs typeface="Times New Roman"/>
                        </a:rPr>
                        <a:t>Medicare Low-Income Subsidy (LIS)</a:t>
                      </a:r>
                      <a:endParaRPr lang="en-US" sz="1200" dirty="0">
                        <a:solidFill>
                          <a:srgbClr val="000000"/>
                        </a:solidFill>
                        <a:latin typeface="Times New Roman"/>
                        <a:ea typeface="Times New Roman"/>
                        <a:cs typeface="Times New Roman"/>
                      </a:endParaRPr>
                    </a:p>
                  </a:txBody>
                  <a:tcPr marL="68573" marR="68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5"/>
                  </a:ext>
                </a:extLst>
              </a:tr>
              <a:tr h="501047">
                <a:tc>
                  <a:txBody>
                    <a:bodyPr/>
                    <a:lstStyle/>
                    <a:p>
                      <a:pPr marL="0" marR="0">
                        <a:spcBef>
                          <a:spcPts val="0"/>
                        </a:spcBef>
                        <a:spcAft>
                          <a:spcPts val="0"/>
                        </a:spcAft>
                      </a:pPr>
                      <a:r>
                        <a:rPr lang="en-US" sz="1200" dirty="0">
                          <a:solidFill>
                            <a:srgbClr val="000000"/>
                          </a:solidFill>
                          <a:latin typeface="Arial"/>
                          <a:ea typeface="Times New Roman"/>
                          <a:cs typeface="Times New Roman"/>
                        </a:rPr>
                        <a:t>Ohio’s Best Rx (prescription drug discount)</a:t>
                      </a:r>
                      <a:endParaRPr lang="en-US" sz="1200" dirty="0">
                        <a:solidFill>
                          <a:srgbClr val="000000"/>
                        </a:solidFill>
                        <a:latin typeface="Times New Roman"/>
                        <a:ea typeface="Times New Roman"/>
                        <a:cs typeface="Times New Roman"/>
                      </a:endParaRPr>
                    </a:p>
                  </a:txBody>
                  <a:tcPr marL="68573" marR="68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endParaRPr lang="en-US" sz="1200" dirty="0">
                        <a:solidFill>
                          <a:srgbClr val="000000"/>
                        </a:solidFill>
                        <a:latin typeface="Arial"/>
                        <a:ea typeface="Times New Roman"/>
                        <a:cs typeface="Times New Roman"/>
                      </a:endParaRPr>
                    </a:p>
                  </a:txBody>
                  <a:tcPr marL="68573" marR="68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endParaRPr lang="en-US" sz="1200" dirty="0">
                        <a:solidFill>
                          <a:srgbClr val="000000"/>
                        </a:solidFill>
                        <a:latin typeface="Arial"/>
                        <a:ea typeface="Times New Roman"/>
                        <a:cs typeface="Times New Roman"/>
                      </a:endParaRPr>
                    </a:p>
                  </a:txBody>
                  <a:tcPr marL="68573" marR="68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6"/>
                  </a:ext>
                </a:extLst>
              </a:tr>
              <a:tr h="179816">
                <a:tc gridSpan="3">
                  <a:txBody>
                    <a:bodyPr/>
                    <a:lstStyle/>
                    <a:p>
                      <a:pPr marL="0" marR="0" algn="ctr">
                        <a:spcBef>
                          <a:spcPts val="0"/>
                        </a:spcBef>
                        <a:spcAft>
                          <a:spcPts val="0"/>
                        </a:spcAft>
                      </a:pPr>
                      <a:r>
                        <a:rPr lang="en-US" sz="1200" b="1" dirty="0">
                          <a:solidFill>
                            <a:srgbClr val="000000"/>
                          </a:solidFill>
                          <a:latin typeface="Arial"/>
                          <a:ea typeface="Times New Roman"/>
                          <a:cs typeface="Times New Roman"/>
                        </a:rPr>
                        <a:t>Tax and Student Aid Programs</a:t>
                      </a:r>
                      <a:endParaRPr lang="en-US" sz="1200" dirty="0">
                        <a:solidFill>
                          <a:srgbClr val="000000"/>
                        </a:solidFill>
                        <a:latin typeface="Times New Roman"/>
                        <a:ea typeface="Times New Roman"/>
                        <a:cs typeface="Times New Roman"/>
                      </a:endParaRPr>
                    </a:p>
                  </a:txBody>
                  <a:tcPr marL="68573" marR="68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7"/>
                  </a:ext>
                </a:extLst>
              </a:tr>
              <a:tr h="501047">
                <a:tc>
                  <a:txBody>
                    <a:bodyPr/>
                    <a:lstStyle/>
                    <a:p>
                      <a:pPr marL="0" marR="0">
                        <a:spcBef>
                          <a:spcPts val="0"/>
                        </a:spcBef>
                        <a:spcAft>
                          <a:spcPts val="0"/>
                        </a:spcAft>
                      </a:pPr>
                      <a:r>
                        <a:rPr lang="en-US" sz="1200" dirty="0">
                          <a:solidFill>
                            <a:srgbClr val="000000"/>
                          </a:solidFill>
                          <a:latin typeface="Arial"/>
                          <a:ea typeface="Times New Roman"/>
                          <a:cs typeface="Times New Roman"/>
                        </a:rPr>
                        <a:t>Federal and State Tax Return Filing</a:t>
                      </a:r>
                      <a:endParaRPr lang="en-US" sz="1200" dirty="0">
                        <a:solidFill>
                          <a:srgbClr val="000000"/>
                        </a:solidFill>
                        <a:latin typeface="Times New Roman"/>
                        <a:ea typeface="Times New Roman"/>
                        <a:cs typeface="Times New Roman"/>
                      </a:endParaRPr>
                    </a:p>
                  </a:txBody>
                  <a:tcPr marL="68573" marR="68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dirty="0">
                          <a:solidFill>
                            <a:srgbClr val="000000"/>
                          </a:solidFill>
                          <a:latin typeface="Arial"/>
                          <a:ea typeface="Times New Roman"/>
                          <a:cs typeface="Times New Roman"/>
                        </a:rPr>
                        <a:t>Earned Income Tax Credit (EITC)</a:t>
                      </a:r>
                      <a:endParaRPr lang="en-US" sz="1200" dirty="0">
                        <a:solidFill>
                          <a:srgbClr val="000000"/>
                        </a:solidFill>
                        <a:latin typeface="Times New Roman"/>
                        <a:ea typeface="Times New Roman"/>
                        <a:cs typeface="Times New Roman"/>
                      </a:endParaRPr>
                    </a:p>
                  </a:txBody>
                  <a:tcPr marL="68573" marR="68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dirty="0">
                          <a:solidFill>
                            <a:srgbClr val="000000"/>
                          </a:solidFill>
                          <a:latin typeface="Arial"/>
                          <a:ea typeface="Times New Roman"/>
                          <a:cs typeface="Times New Roman"/>
                        </a:rPr>
                        <a:t>Free Application for Federal Student Financial Aid (FAFSA)</a:t>
                      </a:r>
                      <a:endParaRPr lang="en-US" sz="1200" dirty="0">
                        <a:solidFill>
                          <a:srgbClr val="000000"/>
                        </a:solidFill>
                        <a:latin typeface="Times New Roman"/>
                        <a:ea typeface="Times New Roman"/>
                        <a:cs typeface="Times New Roman"/>
                      </a:endParaRPr>
                    </a:p>
                  </a:txBody>
                  <a:tcPr marL="68573" marR="68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8"/>
                  </a:ext>
                </a:extLst>
              </a:tr>
              <a:tr h="179816">
                <a:tc gridSpan="3">
                  <a:txBody>
                    <a:bodyPr/>
                    <a:lstStyle/>
                    <a:p>
                      <a:pPr marL="0" marR="0" algn="ctr">
                        <a:spcBef>
                          <a:spcPts val="0"/>
                        </a:spcBef>
                        <a:spcAft>
                          <a:spcPts val="0"/>
                        </a:spcAft>
                      </a:pPr>
                      <a:r>
                        <a:rPr lang="en-US" sz="1200" b="1" dirty="0">
                          <a:solidFill>
                            <a:srgbClr val="000000"/>
                          </a:solidFill>
                          <a:latin typeface="Arial"/>
                          <a:ea typeface="Times New Roman"/>
                          <a:cs typeface="Times New Roman"/>
                        </a:rPr>
                        <a:t>Other Programs</a:t>
                      </a:r>
                      <a:endParaRPr lang="en-US" sz="1200" dirty="0">
                        <a:solidFill>
                          <a:srgbClr val="000000"/>
                        </a:solidFill>
                        <a:latin typeface="Times New Roman"/>
                        <a:ea typeface="Calibri"/>
                        <a:cs typeface="Times New Roman"/>
                      </a:endParaRPr>
                    </a:p>
                  </a:txBody>
                  <a:tcPr marL="68573" marR="68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9"/>
                  </a:ext>
                </a:extLst>
              </a:tr>
              <a:tr h="501047">
                <a:tc>
                  <a:txBody>
                    <a:bodyPr/>
                    <a:lstStyle/>
                    <a:p>
                      <a:pPr marL="0" marR="0">
                        <a:spcBef>
                          <a:spcPts val="0"/>
                        </a:spcBef>
                        <a:spcAft>
                          <a:spcPts val="0"/>
                        </a:spcAft>
                      </a:pPr>
                      <a:r>
                        <a:rPr lang="en-US" sz="1200" dirty="0">
                          <a:solidFill>
                            <a:srgbClr val="000000"/>
                          </a:solidFill>
                          <a:latin typeface="Arial"/>
                          <a:ea typeface="Times New Roman"/>
                          <a:cs typeface="Times New Roman"/>
                        </a:rPr>
                        <a:t>Home Energy Assistance Program (HEAP)</a:t>
                      </a:r>
                      <a:endParaRPr lang="en-US" sz="1200" dirty="0">
                        <a:solidFill>
                          <a:srgbClr val="000000"/>
                        </a:solidFill>
                        <a:latin typeface="Times New Roman"/>
                        <a:ea typeface="Times New Roman"/>
                        <a:cs typeface="Times New Roman"/>
                      </a:endParaRPr>
                    </a:p>
                  </a:txBody>
                  <a:tcPr marL="68573" marR="68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dirty="0">
                          <a:solidFill>
                            <a:srgbClr val="000000"/>
                          </a:solidFill>
                          <a:latin typeface="Arial"/>
                          <a:ea typeface="Times New Roman"/>
                          <a:cs typeface="Times New Roman"/>
                        </a:rPr>
                        <a:t>Child Care Assistance (Title XX)</a:t>
                      </a:r>
                      <a:endParaRPr lang="en-US" sz="1200" dirty="0">
                        <a:solidFill>
                          <a:srgbClr val="000000"/>
                        </a:solidFill>
                        <a:latin typeface="Times New Roman"/>
                        <a:ea typeface="Times New Roman"/>
                        <a:cs typeface="Times New Roman"/>
                      </a:endParaRPr>
                    </a:p>
                  </a:txBody>
                  <a:tcPr marL="68573" marR="68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dirty="0">
                          <a:solidFill>
                            <a:srgbClr val="000000"/>
                          </a:solidFill>
                          <a:latin typeface="Arial"/>
                          <a:ea typeface="Times New Roman"/>
                          <a:cs typeface="Times New Roman"/>
                        </a:rPr>
                        <a:t>Ohio Works First Cash Assistance (OWF)</a:t>
                      </a:r>
                      <a:endParaRPr lang="en-US" sz="1200" dirty="0">
                        <a:solidFill>
                          <a:srgbClr val="000000"/>
                        </a:solidFill>
                        <a:latin typeface="Times New Roman"/>
                        <a:ea typeface="Times New Roman"/>
                        <a:cs typeface="Times New Roman"/>
                      </a:endParaRPr>
                    </a:p>
                  </a:txBody>
                  <a:tcPr marL="68573" marR="68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10"/>
                  </a:ext>
                </a:extLst>
              </a:tr>
              <a:tr h="359630">
                <a:tc>
                  <a:txBody>
                    <a:bodyPr/>
                    <a:lstStyle/>
                    <a:p>
                      <a:pPr marL="0" marR="0">
                        <a:spcBef>
                          <a:spcPts val="0"/>
                        </a:spcBef>
                        <a:spcAft>
                          <a:spcPts val="0"/>
                        </a:spcAft>
                      </a:pPr>
                      <a:r>
                        <a:rPr lang="en-US" sz="1200" dirty="0">
                          <a:solidFill>
                            <a:srgbClr val="000000"/>
                          </a:solidFill>
                          <a:latin typeface="Arial"/>
                          <a:ea typeface="Times New Roman"/>
                          <a:cs typeface="Times New Roman"/>
                        </a:rPr>
                        <a:t>Golden Buckeye Program</a:t>
                      </a:r>
                      <a:endParaRPr lang="en-US" sz="1200" dirty="0">
                        <a:solidFill>
                          <a:srgbClr val="000000"/>
                        </a:solidFill>
                        <a:latin typeface="Times New Roman"/>
                        <a:ea typeface="Times New Roman"/>
                        <a:cs typeface="Times New Roman"/>
                      </a:endParaRPr>
                    </a:p>
                  </a:txBody>
                  <a:tcPr marL="68573" marR="68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dirty="0">
                          <a:solidFill>
                            <a:srgbClr val="000000"/>
                          </a:solidFill>
                          <a:latin typeface="Arial"/>
                          <a:ea typeface="Times New Roman"/>
                          <a:cs typeface="Times New Roman"/>
                        </a:rPr>
                        <a:t>Senior Community Service Employment Program (SCSEP)</a:t>
                      </a:r>
                      <a:endParaRPr lang="en-US" sz="1200" dirty="0">
                        <a:solidFill>
                          <a:srgbClr val="000000"/>
                        </a:solidFill>
                        <a:latin typeface="Times New Roman"/>
                        <a:ea typeface="Times New Roman"/>
                        <a:cs typeface="Times New Roman"/>
                      </a:endParaRPr>
                    </a:p>
                  </a:txBody>
                  <a:tcPr marL="68573" marR="68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dirty="0">
                          <a:solidFill>
                            <a:srgbClr val="000000"/>
                          </a:solidFill>
                          <a:latin typeface="Arial"/>
                          <a:ea typeface="Times New Roman"/>
                          <a:cs typeface="Times New Roman"/>
                        </a:rPr>
                        <a:t>Voter Registration</a:t>
                      </a:r>
                      <a:endParaRPr lang="en-US" sz="1200" dirty="0">
                        <a:solidFill>
                          <a:srgbClr val="000000"/>
                        </a:solidFill>
                        <a:latin typeface="Times New Roman"/>
                        <a:ea typeface="Times New Roman"/>
                        <a:cs typeface="Times New Roman"/>
                      </a:endParaRPr>
                    </a:p>
                  </a:txBody>
                  <a:tcPr marL="68573" marR="68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11"/>
                  </a:ext>
                </a:extLst>
              </a:tr>
            </a:tbl>
          </a:graphicData>
        </a:graphic>
      </p:graphicFrame>
      <p:pic>
        <p:nvPicPr>
          <p:cNvPr id="5" name="Picture 11" descr="http://www.brewer-garrett.com/Portals/0/Case%20Studies/brewer-garrett-cuyahoga-community-college-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0557" y="782832"/>
            <a:ext cx="666403" cy="749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8345761"/>
      </p:ext>
    </p:extLst>
  </p:cSld>
  <p:clrMapOvr>
    <a:masterClrMapping/>
  </p:clrMapOvr>
  <p:transition spd="med"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algn="ctr" eaLnBrk="1" hangingPunct="1"/>
            <a:r>
              <a:rPr lang="en-US" altLang="en-US" b="1" dirty="0" smtClean="0">
                <a:solidFill>
                  <a:schemeClr val="tx1"/>
                </a:solidFill>
              </a:rPr>
              <a:t>Partner Agencies</a:t>
            </a:r>
          </a:p>
        </p:txBody>
      </p:sp>
      <p:sp>
        <p:nvSpPr>
          <p:cNvPr id="61443" name="Text Placeholder 2"/>
          <p:cNvSpPr txBox="1">
            <a:spLocks/>
          </p:cNvSpPr>
          <p:nvPr/>
        </p:nvSpPr>
        <p:spPr bwMode="auto">
          <a:xfrm>
            <a:off x="1517715" y="1887785"/>
            <a:ext cx="963796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9088" indent="-319088">
              <a:spcBef>
                <a:spcPct val="20000"/>
              </a:spcBef>
              <a:buClr>
                <a:srgbClr val="005B99"/>
              </a:buClr>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639763" indent="-273050">
              <a:spcBef>
                <a:spcPct val="20000"/>
              </a:spcBef>
              <a:buClr>
                <a:srgbClr val="005B99"/>
              </a:buClr>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005B99"/>
              </a:buClr>
              <a:buSzPct val="85000"/>
              <a:buFont typeface="Wingdings" panose="05000000000000000000" pitchFamily="2" charset="2"/>
              <a:buChar char="Ø"/>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005B99"/>
              </a:buClr>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005B99"/>
              </a:buClr>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005B99"/>
              </a:buClr>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005B99"/>
              </a:buClr>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005B99"/>
              </a:buClr>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005B99"/>
              </a:buClr>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lvl="1">
              <a:spcBef>
                <a:spcPts val="550"/>
              </a:spcBef>
              <a:buClr>
                <a:schemeClr val="accent1"/>
              </a:buClr>
              <a:buSzPct val="70000"/>
              <a:buNone/>
            </a:pPr>
            <a:endParaRPr lang="en-US" altLang="en-US" dirty="0" smtClean="0">
              <a:latin typeface="Tw Cen MT" panose="020B0602020104020603" pitchFamily="34" charset="0"/>
            </a:endParaRPr>
          </a:p>
          <a:p>
            <a:pPr lvl="1">
              <a:spcBef>
                <a:spcPts val="550"/>
              </a:spcBef>
              <a:buClr>
                <a:schemeClr val="accent1"/>
              </a:buClr>
              <a:buSzPct val="70000"/>
              <a:buNone/>
            </a:pPr>
            <a:r>
              <a:rPr lang="en-US" altLang="en-US" dirty="0" smtClean="0">
                <a:latin typeface="Tw Cen MT" panose="020B0602020104020603" pitchFamily="34" charset="0"/>
              </a:rPr>
              <a:t>Cuyahoga Jobs and Family Services</a:t>
            </a:r>
          </a:p>
          <a:p>
            <a:pPr lvl="1">
              <a:spcBef>
                <a:spcPts val="550"/>
              </a:spcBef>
              <a:buClr>
                <a:schemeClr val="accent1"/>
              </a:buClr>
              <a:buSzPct val="70000"/>
              <a:buNone/>
            </a:pPr>
            <a:r>
              <a:rPr lang="en-US" altLang="en-US" dirty="0" smtClean="0">
                <a:latin typeface="Tw Cen MT" panose="020B0602020104020603" pitchFamily="34" charset="0"/>
              </a:rPr>
              <a:t>Ohio </a:t>
            </a:r>
            <a:r>
              <a:rPr lang="en-US" altLang="en-US" dirty="0">
                <a:latin typeface="Tw Cen MT" panose="020B0602020104020603" pitchFamily="34" charset="0"/>
              </a:rPr>
              <a:t>Department of Job &amp; Family Services (ODJFS) </a:t>
            </a:r>
          </a:p>
          <a:p>
            <a:pPr lvl="1">
              <a:spcBef>
                <a:spcPts val="550"/>
              </a:spcBef>
              <a:buClr>
                <a:schemeClr val="accent1"/>
              </a:buClr>
              <a:buSzPct val="70000"/>
              <a:buNone/>
            </a:pPr>
            <a:r>
              <a:rPr lang="en-US" altLang="en-US" dirty="0">
                <a:latin typeface="Tw Cen MT" panose="020B0602020104020603" pitchFamily="34" charset="0"/>
              </a:rPr>
              <a:t>Ohio Department of Higher Education (ODHE) </a:t>
            </a:r>
          </a:p>
          <a:p>
            <a:pPr lvl="1">
              <a:spcBef>
                <a:spcPts val="550"/>
              </a:spcBef>
              <a:buClr>
                <a:schemeClr val="accent1"/>
              </a:buClr>
              <a:buSzPct val="70000"/>
              <a:buNone/>
            </a:pPr>
            <a:r>
              <a:rPr lang="en-US" altLang="en-US" dirty="0">
                <a:latin typeface="Tw Cen MT" panose="020B0602020104020603" pitchFamily="34" charset="0"/>
              </a:rPr>
              <a:t>Ohio Benefit Bank (OBB) </a:t>
            </a:r>
          </a:p>
          <a:p>
            <a:pPr lvl="1">
              <a:spcBef>
                <a:spcPts val="550"/>
              </a:spcBef>
              <a:buClr>
                <a:schemeClr val="accent1"/>
              </a:buClr>
              <a:buSzPct val="70000"/>
              <a:buNone/>
            </a:pPr>
            <a:r>
              <a:rPr lang="en-US" altLang="en-US" dirty="0">
                <a:latin typeface="Tw Cen MT" panose="020B0602020104020603" pitchFamily="34" charset="0"/>
              </a:rPr>
              <a:t>Cleveland Foodbank</a:t>
            </a:r>
          </a:p>
          <a:p>
            <a:pPr lvl="1">
              <a:spcBef>
                <a:spcPts val="550"/>
              </a:spcBef>
              <a:buClr>
                <a:schemeClr val="accent1"/>
              </a:buClr>
              <a:buSzPct val="70000"/>
              <a:buNone/>
            </a:pPr>
            <a:r>
              <a:rPr lang="en-US" altLang="en-US" dirty="0">
                <a:latin typeface="Tw Cen MT" panose="020B0602020104020603" pitchFamily="34" charset="0"/>
              </a:rPr>
              <a:t>United Way 211</a:t>
            </a:r>
          </a:p>
        </p:txBody>
      </p:sp>
      <p:pic>
        <p:nvPicPr>
          <p:cNvPr id="4" name="Picture 3" descr="http://richlandcountychildrenservices.org/upload/images/odjfs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7345" y="2960025"/>
            <a:ext cx="685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The Ohio Benefit Bank">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7454" y="3803261"/>
            <a:ext cx="91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ttp://www.ctrac.com/what/images/case_studies/clevelandfood_logo.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94605" y="4412861"/>
            <a:ext cx="990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http://www.ideastream.org/common/images/mortgage/211_comb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8456" y="4946261"/>
            <a:ext cx="1447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http://www.brewer-garrett.com/Portals/0/Case%20Studies/brewer-garrett-cuyahoga-community-college-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70557" y="782832"/>
            <a:ext cx="666403" cy="749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Cuyahoga County Home Page">
            <a:hlinkClick r:id="rId9"/>
          </p:cNvPr>
          <p:cNvPicPr/>
          <p:nvPr/>
        </p:nvPicPr>
        <p:blipFill>
          <a:blip r:embed="rId10">
            <a:extLst>
              <a:ext uri="{28A0092B-C50C-407E-A947-70E740481C1C}">
                <a14:useLocalDpi xmlns:a14="http://schemas.microsoft.com/office/drawing/2010/main" val="0"/>
              </a:ext>
            </a:extLst>
          </a:blip>
          <a:srcRect/>
          <a:stretch>
            <a:fillRect/>
          </a:stretch>
        </p:blipFill>
        <p:spPr bwMode="auto">
          <a:xfrm>
            <a:off x="7221854" y="2260466"/>
            <a:ext cx="788047" cy="699559"/>
          </a:xfrm>
          <a:prstGeom prst="rect">
            <a:avLst/>
          </a:prstGeom>
          <a:noFill/>
          <a:ln>
            <a:noFill/>
          </a:ln>
        </p:spPr>
      </p:pic>
      <p:pic>
        <p:nvPicPr>
          <p:cNvPr id="14" name="Picture 13" descr="https://www.ohiohighered.org/sites/ohiohighered.org/files/OhioHigherEd_logo_jul2015.png">
            <a:hlinkClick r:id="rId11"/>
          </p:cNvPr>
          <p:cNvPicPr/>
          <p:nvPr/>
        </p:nvPicPr>
        <p:blipFill>
          <a:blip r:embed="rId12">
            <a:extLst>
              <a:ext uri="{28A0092B-C50C-407E-A947-70E740481C1C}">
                <a14:useLocalDpi xmlns:a14="http://schemas.microsoft.com/office/drawing/2010/main" val="0"/>
              </a:ext>
            </a:extLst>
          </a:blip>
          <a:srcRect/>
          <a:stretch>
            <a:fillRect/>
          </a:stretch>
        </p:blipFill>
        <p:spPr bwMode="auto">
          <a:xfrm>
            <a:off x="8480557" y="3618041"/>
            <a:ext cx="1933575" cy="638175"/>
          </a:xfrm>
          <a:prstGeom prst="rect">
            <a:avLst/>
          </a:prstGeom>
          <a:noFill/>
          <a:ln>
            <a:noFill/>
          </a:ln>
        </p:spPr>
      </p:pic>
    </p:spTree>
    <p:extLst>
      <p:ext uri="{BB962C8B-B14F-4D97-AF65-F5344CB8AC3E}">
        <p14:creationId xmlns:p14="http://schemas.microsoft.com/office/powerpoint/2010/main" val="1407112875"/>
      </p:ext>
    </p:extLst>
  </p:cSld>
  <p:clrMapOvr>
    <a:masterClrMapping/>
  </p:clrMapOvr>
  <p:transition spd="med"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Benefits Access Target Grou</a:t>
            </a:r>
            <a:r>
              <a:rPr lang="en-US" b="1" dirty="0"/>
              <a:t>p</a:t>
            </a:r>
          </a:p>
        </p:txBody>
      </p:sp>
      <p:sp>
        <p:nvSpPr>
          <p:cNvPr id="4" name="Rectangle 3"/>
          <p:cNvSpPr/>
          <p:nvPr/>
        </p:nvSpPr>
        <p:spPr>
          <a:xfrm>
            <a:off x="1178351" y="1690688"/>
            <a:ext cx="10298694" cy="4401205"/>
          </a:xfrm>
          <a:prstGeom prst="rect">
            <a:avLst/>
          </a:prstGeom>
        </p:spPr>
        <p:txBody>
          <a:bodyPr wrap="square">
            <a:spAutoFit/>
          </a:bodyPr>
          <a:lstStyle/>
          <a:p>
            <a:pPr marL="457200" indent="-457200">
              <a:buClr>
                <a:schemeClr val="accent1"/>
              </a:buClr>
              <a:buFont typeface="Wingdings" panose="05000000000000000000" pitchFamily="2" charset="2"/>
              <a:buChar char="§"/>
              <a:defRPr/>
            </a:pPr>
            <a:r>
              <a:rPr lang="en-US" sz="2800" dirty="0"/>
              <a:t>Target Population  - Independent </a:t>
            </a:r>
            <a:r>
              <a:rPr lang="en-US" sz="2800" dirty="0" smtClean="0"/>
              <a:t>students</a:t>
            </a:r>
          </a:p>
          <a:p>
            <a:pPr marL="971550" lvl="1" indent="-514350">
              <a:buClr>
                <a:schemeClr val="accent1"/>
              </a:buClr>
              <a:buFont typeface="Wingdings" panose="05000000000000000000" pitchFamily="2" charset="2"/>
              <a:buChar char="§"/>
              <a:defRPr/>
            </a:pPr>
            <a:r>
              <a:rPr lang="en-US" sz="2800" dirty="0" smtClean="0"/>
              <a:t>EFC </a:t>
            </a:r>
            <a:r>
              <a:rPr lang="en-US" sz="2800" dirty="0"/>
              <a:t>= 0 – </a:t>
            </a:r>
            <a:r>
              <a:rPr lang="en-US" sz="2800" dirty="0" smtClean="0"/>
              <a:t>3000 (Received the Maximum Pell Grant Award)</a:t>
            </a:r>
            <a:endParaRPr lang="en-US" sz="2800" dirty="0"/>
          </a:p>
          <a:p>
            <a:pPr marL="971550" lvl="1" indent="-514350">
              <a:buClr>
                <a:schemeClr val="accent1"/>
              </a:buClr>
              <a:buFont typeface="Wingdings" panose="05000000000000000000" pitchFamily="2" charset="2"/>
              <a:buChar char="§"/>
              <a:defRPr/>
            </a:pPr>
            <a:r>
              <a:rPr lang="en-US" sz="2800" dirty="0"/>
              <a:t>Answered No to SNAP on </a:t>
            </a:r>
            <a:r>
              <a:rPr lang="en-US" sz="2800" dirty="0" smtClean="0"/>
              <a:t>FAFSA</a:t>
            </a:r>
          </a:p>
          <a:p>
            <a:pPr marL="1428750" lvl="2" indent="-514350">
              <a:buClr>
                <a:schemeClr val="accent1"/>
              </a:buClr>
              <a:buFont typeface="Wingdings" panose="05000000000000000000" pitchFamily="2" charset="2"/>
              <a:buChar char="§"/>
              <a:defRPr/>
            </a:pPr>
            <a:r>
              <a:rPr lang="en-US" sz="2800" dirty="0" smtClean="0"/>
              <a:t>Added poverty guidelines to the selection (2015-2016)</a:t>
            </a:r>
            <a:endParaRPr lang="en-US" sz="2800" dirty="0"/>
          </a:p>
          <a:p>
            <a:pPr marL="914400" lvl="1" indent="-457200">
              <a:buClr>
                <a:schemeClr val="accent1"/>
              </a:buClr>
              <a:buFont typeface="Wingdings" panose="05000000000000000000" pitchFamily="2" charset="2"/>
              <a:buChar char="§"/>
              <a:defRPr/>
            </a:pPr>
            <a:endParaRPr lang="en-US" sz="2800" dirty="0"/>
          </a:p>
          <a:p>
            <a:pPr marL="457200" indent="-457200">
              <a:buClr>
                <a:schemeClr val="accent1"/>
              </a:buClr>
              <a:buFont typeface="Wingdings" panose="05000000000000000000" pitchFamily="2" charset="2"/>
              <a:buChar char="§"/>
              <a:defRPr/>
            </a:pPr>
            <a:r>
              <a:rPr lang="en-US" sz="2800" dirty="0"/>
              <a:t>E</a:t>
            </a:r>
            <a:r>
              <a:rPr lang="en-US" sz="2800" dirty="0" smtClean="0"/>
              <a:t>mbed </a:t>
            </a:r>
            <a:r>
              <a:rPr lang="en-US" sz="2800" dirty="0"/>
              <a:t>benefit screening into financial aid requirements by </a:t>
            </a:r>
            <a:r>
              <a:rPr lang="en-US" sz="2800" dirty="0" smtClean="0"/>
              <a:t>questionnaire </a:t>
            </a:r>
            <a:r>
              <a:rPr lang="en-US" sz="2800" dirty="0"/>
              <a:t>for students in </a:t>
            </a:r>
            <a:r>
              <a:rPr lang="en-US" sz="2800" dirty="0" smtClean="0"/>
              <a:t>target group</a:t>
            </a:r>
          </a:p>
          <a:p>
            <a:pPr marL="457200" indent="-457200">
              <a:buClr>
                <a:schemeClr val="accent1"/>
              </a:buClr>
              <a:buFont typeface="Wingdings" panose="05000000000000000000" pitchFamily="2" charset="2"/>
              <a:buChar char="§"/>
              <a:defRPr/>
            </a:pPr>
            <a:endParaRPr lang="en-US" sz="2800" dirty="0"/>
          </a:p>
          <a:p>
            <a:pPr marL="457200" indent="-457200">
              <a:buClr>
                <a:schemeClr val="accent1"/>
              </a:buClr>
              <a:buFont typeface="Wingdings" panose="05000000000000000000" pitchFamily="2" charset="2"/>
              <a:buChar char="§"/>
              <a:defRPr/>
            </a:pPr>
            <a:r>
              <a:rPr lang="en-US" sz="2800" dirty="0" smtClean="0"/>
              <a:t>Connecting student to county for re-certification of benefits, based on college enrollment/attendance requirements</a:t>
            </a:r>
            <a:endParaRPr lang="en-US" sz="2800" dirty="0"/>
          </a:p>
        </p:txBody>
      </p:sp>
      <p:pic>
        <p:nvPicPr>
          <p:cNvPr id="6" name="Picture 11" descr="http://www.brewer-garrett.com/Portals/0/Case%20Studies/brewer-garrett-cuyahoga-community-college-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0557" y="765899"/>
            <a:ext cx="666403" cy="749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8314576"/>
      </p:ext>
    </p:extLst>
  </p:cSld>
  <p:clrMapOvr>
    <a:masterClrMapping/>
  </p:clrMapOvr>
  <p:transition spd="med"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200" b="1" dirty="0" smtClean="0"/>
              <a:t>By the Numbers</a:t>
            </a:r>
            <a:endParaRPr lang="en-US" sz="3600" b="1" i="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95223685"/>
              </p:ext>
            </p:extLst>
          </p:nvPr>
        </p:nvGraphicFramePr>
        <p:xfrm>
          <a:off x="1186069" y="1862298"/>
          <a:ext cx="10265701" cy="4067910"/>
        </p:xfrm>
        <a:graphic>
          <a:graphicData uri="http://schemas.openxmlformats.org/drawingml/2006/table">
            <a:tbl>
              <a:tblPr firstRow="1" bandRow="1">
                <a:tableStyleId>{5C22544A-7EE6-4342-B048-85BDC9FD1C3A}</a:tableStyleId>
              </a:tblPr>
              <a:tblGrid>
                <a:gridCol w="1441772">
                  <a:extLst>
                    <a:ext uri="{9D8B030D-6E8A-4147-A177-3AD203B41FA5}">
                      <a16:colId xmlns="" xmlns:a16="http://schemas.microsoft.com/office/drawing/2014/main" val="3631232409"/>
                    </a:ext>
                  </a:extLst>
                </a:gridCol>
                <a:gridCol w="1623704">
                  <a:extLst>
                    <a:ext uri="{9D8B030D-6E8A-4147-A177-3AD203B41FA5}">
                      <a16:colId xmlns="" xmlns:a16="http://schemas.microsoft.com/office/drawing/2014/main" val="3960833718"/>
                    </a:ext>
                  </a:extLst>
                </a:gridCol>
                <a:gridCol w="2024391">
                  <a:extLst>
                    <a:ext uri="{9D8B030D-6E8A-4147-A177-3AD203B41FA5}">
                      <a16:colId xmlns="" xmlns:a16="http://schemas.microsoft.com/office/drawing/2014/main" val="3157806479"/>
                    </a:ext>
                  </a:extLst>
                </a:gridCol>
                <a:gridCol w="1757721">
                  <a:extLst>
                    <a:ext uri="{9D8B030D-6E8A-4147-A177-3AD203B41FA5}">
                      <a16:colId xmlns="" xmlns:a16="http://schemas.microsoft.com/office/drawing/2014/main" val="694279886"/>
                    </a:ext>
                  </a:extLst>
                </a:gridCol>
                <a:gridCol w="1807029">
                  <a:extLst>
                    <a:ext uri="{9D8B030D-6E8A-4147-A177-3AD203B41FA5}">
                      <a16:colId xmlns="" xmlns:a16="http://schemas.microsoft.com/office/drawing/2014/main" val="3749450368"/>
                    </a:ext>
                  </a:extLst>
                </a:gridCol>
                <a:gridCol w="1611084">
                  <a:extLst>
                    <a:ext uri="{9D8B030D-6E8A-4147-A177-3AD203B41FA5}">
                      <a16:colId xmlns="" xmlns:a16="http://schemas.microsoft.com/office/drawing/2014/main" val="3068333850"/>
                    </a:ext>
                  </a:extLst>
                </a:gridCol>
              </a:tblGrid>
              <a:tr h="1162215">
                <a:tc>
                  <a:txBody>
                    <a:bodyPr/>
                    <a:lstStyle/>
                    <a:p>
                      <a:endParaRPr lang="en-US" dirty="0"/>
                    </a:p>
                  </a:txBody>
                  <a:tcPr/>
                </a:tc>
                <a:tc>
                  <a:txBody>
                    <a:bodyPr/>
                    <a:lstStyle/>
                    <a:p>
                      <a:pPr algn="ctr"/>
                      <a:endParaRPr lang="en-US" b="1" dirty="0" smtClean="0">
                        <a:solidFill>
                          <a:schemeClr val="tx1"/>
                        </a:solidFill>
                      </a:endParaRPr>
                    </a:p>
                    <a:p>
                      <a:pPr algn="ctr"/>
                      <a:r>
                        <a:rPr lang="en-US" b="1" dirty="0" smtClean="0">
                          <a:solidFill>
                            <a:schemeClr val="tx1"/>
                          </a:solidFill>
                        </a:rPr>
                        <a:t>Potentially</a:t>
                      </a:r>
                      <a:r>
                        <a:rPr lang="en-US" b="1" baseline="0" dirty="0" smtClean="0">
                          <a:solidFill>
                            <a:schemeClr val="tx1"/>
                          </a:solidFill>
                        </a:rPr>
                        <a:t> </a:t>
                      </a:r>
                      <a:r>
                        <a:rPr lang="en-US" b="1" dirty="0" smtClean="0">
                          <a:solidFill>
                            <a:schemeClr val="tx1"/>
                          </a:solidFill>
                        </a:rPr>
                        <a:t>Eligible Students </a:t>
                      </a:r>
                      <a:endParaRPr lang="en-US" b="1" dirty="0">
                        <a:solidFill>
                          <a:schemeClr val="tx1"/>
                        </a:solidFill>
                      </a:endParaRPr>
                    </a:p>
                  </a:txBody>
                  <a:tcPr/>
                </a:tc>
                <a:tc>
                  <a:txBody>
                    <a:bodyPr/>
                    <a:lstStyle/>
                    <a:p>
                      <a:pPr algn="ctr"/>
                      <a:endParaRPr lang="en-US" b="1" dirty="0" smtClean="0">
                        <a:solidFill>
                          <a:schemeClr val="tx1"/>
                        </a:solidFill>
                      </a:endParaRPr>
                    </a:p>
                    <a:p>
                      <a:pPr algn="ctr"/>
                      <a:r>
                        <a:rPr lang="en-US" b="1" dirty="0" smtClean="0">
                          <a:solidFill>
                            <a:schemeClr val="tx1"/>
                          </a:solidFill>
                        </a:rPr>
                        <a:t>Response to Survey </a:t>
                      </a:r>
                      <a:r>
                        <a:rPr lang="en-US" b="1" dirty="0" smtClean="0">
                          <a:solidFill>
                            <a:schemeClr val="tx1"/>
                          </a:solidFill>
                        </a:rPr>
                        <a:t>for Assistance</a:t>
                      </a:r>
                      <a:endParaRPr lang="en-US" b="1" dirty="0">
                        <a:solidFill>
                          <a:schemeClr val="tx1"/>
                        </a:solidFill>
                      </a:endParaRPr>
                    </a:p>
                  </a:txBody>
                  <a:tcPr/>
                </a:tc>
                <a:tc>
                  <a:txBody>
                    <a:bodyPr/>
                    <a:lstStyle/>
                    <a:p>
                      <a:pPr algn="ctr"/>
                      <a:endParaRPr lang="en-US" b="1" dirty="0" smtClean="0">
                        <a:solidFill>
                          <a:schemeClr val="tx1"/>
                        </a:solidFill>
                      </a:endParaRPr>
                    </a:p>
                    <a:p>
                      <a:pPr algn="ctr"/>
                      <a:r>
                        <a:rPr lang="en-US" b="1" dirty="0" smtClean="0">
                          <a:solidFill>
                            <a:schemeClr val="tx1"/>
                          </a:solidFill>
                        </a:rPr>
                        <a:t>Already Received</a:t>
                      </a:r>
                      <a:r>
                        <a:rPr lang="en-US" b="1" baseline="0" dirty="0" smtClean="0">
                          <a:solidFill>
                            <a:schemeClr val="tx1"/>
                          </a:solidFill>
                        </a:rPr>
                        <a:t> Benefits</a:t>
                      </a:r>
                      <a:endParaRPr lang="en-US" b="1" dirty="0">
                        <a:solidFill>
                          <a:schemeClr val="tx1"/>
                        </a:solidFill>
                      </a:endParaRPr>
                    </a:p>
                  </a:txBody>
                  <a:tcPr/>
                </a:tc>
                <a:tc>
                  <a:txBody>
                    <a:bodyPr/>
                    <a:lstStyle/>
                    <a:p>
                      <a:pPr algn="ctr"/>
                      <a:endParaRPr lang="en-US" b="1" dirty="0" smtClean="0">
                        <a:solidFill>
                          <a:schemeClr val="tx1"/>
                        </a:solidFill>
                      </a:endParaRPr>
                    </a:p>
                    <a:p>
                      <a:pPr algn="ctr"/>
                      <a:r>
                        <a:rPr lang="en-US" b="1" dirty="0" smtClean="0">
                          <a:solidFill>
                            <a:schemeClr val="tx1"/>
                          </a:solidFill>
                        </a:rPr>
                        <a:t>Respondents Seeking Other Services</a:t>
                      </a:r>
                      <a:endParaRPr lang="en-US" b="1" dirty="0">
                        <a:solidFill>
                          <a:schemeClr val="tx1"/>
                        </a:solidFill>
                      </a:endParaRPr>
                    </a:p>
                  </a:txBody>
                  <a:tcPr/>
                </a:tc>
                <a:tc>
                  <a:txBody>
                    <a:bodyPr/>
                    <a:lstStyle/>
                    <a:p>
                      <a:pPr algn="ctr"/>
                      <a:endParaRPr lang="en-US" b="1" dirty="0" smtClean="0">
                        <a:solidFill>
                          <a:schemeClr val="tx1"/>
                        </a:solidFill>
                      </a:endParaRPr>
                    </a:p>
                    <a:p>
                      <a:pPr algn="ctr"/>
                      <a:r>
                        <a:rPr lang="en-US" b="1" dirty="0" smtClean="0">
                          <a:solidFill>
                            <a:schemeClr val="tx1"/>
                          </a:solidFill>
                        </a:rPr>
                        <a:t>Recertification</a:t>
                      </a:r>
                    </a:p>
                    <a:p>
                      <a:pPr algn="ctr"/>
                      <a:r>
                        <a:rPr lang="en-US" b="1" dirty="0" smtClean="0">
                          <a:solidFill>
                            <a:schemeClr val="tx1"/>
                          </a:solidFill>
                        </a:rPr>
                        <a:t>Assistance</a:t>
                      </a:r>
                      <a:endParaRPr lang="en-US" b="1" dirty="0">
                        <a:solidFill>
                          <a:schemeClr val="tx1"/>
                        </a:solidFill>
                      </a:endParaRPr>
                    </a:p>
                  </a:txBody>
                  <a:tcPr/>
                </a:tc>
                <a:extLst>
                  <a:ext uri="{0D108BD9-81ED-4DB2-BD59-A6C34878D82A}">
                    <a16:rowId xmlns="" xmlns:a16="http://schemas.microsoft.com/office/drawing/2014/main" val="3618726245"/>
                  </a:ext>
                </a:extLst>
              </a:tr>
              <a:tr h="959730">
                <a:tc>
                  <a:txBody>
                    <a:bodyPr/>
                    <a:lstStyle/>
                    <a:p>
                      <a:endParaRPr lang="en-US" b="1" dirty="0" smtClean="0"/>
                    </a:p>
                    <a:p>
                      <a:r>
                        <a:rPr lang="en-US" b="1" dirty="0" smtClean="0"/>
                        <a:t>2014-2015</a:t>
                      </a:r>
                      <a:endParaRPr lang="en-US" b="1" dirty="0"/>
                    </a:p>
                  </a:txBody>
                  <a:tcPr/>
                </a:tc>
                <a:tc>
                  <a:txBody>
                    <a:bodyPr/>
                    <a:lstStyle/>
                    <a:p>
                      <a:pPr algn="ctr"/>
                      <a:endParaRPr lang="en-US" dirty="0" smtClean="0"/>
                    </a:p>
                    <a:p>
                      <a:pPr algn="ctr"/>
                      <a:r>
                        <a:rPr lang="en-US" dirty="0" smtClean="0"/>
                        <a:t>9,806</a:t>
                      </a:r>
                      <a:endParaRPr lang="en-US" dirty="0"/>
                    </a:p>
                  </a:txBody>
                  <a:tcPr/>
                </a:tc>
                <a:tc>
                  <a:txBody>
                    <a:bodyPr/>
                    <a:lstStyle/>
                    <a:p>
                      <a:pPr algn="ctr"/>
                      <a:endParaRPr lang="en-US" dirty="0" smtClean="0"/>
                    </a:p>
                    <a:p>
                      <a:pPr algn="ctr"/>
                      <a:r>
                        <a:rPr lang="en-US" dirty="0" smtClean="0"/>
                        <a:t>1,673</a:t>
                      </a:r>
                      <a:endParaRPr lang="en-US" dirty="0"/>
                    </a:p>
                  </a:txBody>
                  <a:tcPr/>
                </a:tc>
                <a:tc>
                  <a:txBody>
                    <a:bodyPr/>
                    <a:lstStyle/>
                    <a:p>
                      <a:pPr algn="ctr"/>
                      <a:endParaRPr lang="en-US" dirty="0" smtClean="0"/>
                    </a:p>
                    <a:p>
                      <a:pPr algn="ctr"/>
                      <a:r>
                        <a:rPr lang="en-US" dirty="0" smtClean="0"/>
                        <a:t>394</a:t>
                      </a:r>
                      <a:endParaRPr lang="en-US" dirty="0"/>
                    </a:p>
                  </a:txBody>
                  <a:tcPr/>
                </a:tc>
                <a:tc>
                  <a:txBody>
                    <a:bodyPr/>
                    <a:lstStyle/>
                    <a:p>
                      <a:pPr algn="ctr"/>
                      <a:endParaRPr lang="en-US" dirty="0" smtClean="0"/>
                    </a:p>
                    <a:p>
                      <a:pPr algn="ctr"/>
                      <a:r>
                        <a:rPr lang="en-US" dirty="0" smtClean="0"/>
                        <a:t>323</a:t>
                      </a:r>
                      <a:endParaRPr lang="en-US" dirty="0"/>
                    </a:p>
                  </a:txBody>
                  <a:tcPr/>
                </a:tc>
                <a:tc>
                  <a:txBody>
                    <a:bodyPr/>
                    <a:lstStyle/>
                    <a:p>
                      <a:pPr algn="ctr"/>
                      <a:endParaRPr lang="en-US" dirty="0" smtClean="0"/>
                    </a:p>
                    <a:p>
                      <a:pPr algn="ctr"/>
                      <a:r>
                        <a:rPr lang="en-US" dirty="0" smtClean="0"/>
                        <a:t>99</a:t>
                      </a:r>
                      <a:endParaRPr lang="en-US" dirty="0"/>
                    </a:p>
                  </a:txBody>
                  <a:tcPr/>
                </a:tc>
                <a:extLst>
                  <a:ext uri="{0D108BD9-81ED-4DB2-BD59-A6C34878D82A}">
                    <a16:rowId xmlns="" xmlns:a16="http://schemas.microsoft.com/office/drawing/2014/main" val="3535952372"/>
                  </a:ext>
                </a:extLst>
              </a:tr>
              <a:tr h="959730">
                <a:tc>
                  <a:txBody>
                    <a:bodyPr/>
                    <a:lstStyle/>
                    <a:p>
                      <a:endParaRPr lang="en-US" b="1" dirty="0" smtClean="0"/>
                    </a:p>
                    <a:p>
                      <a:r>
                        <a:rPr lang="en-US" b="1" dirty="0" smtClean="0"/>
                        <a:t>2015-2016</a:t>
                      </a:r>
                      <a:endParaRPr lang="en-US" b="1" dirty="0"/>
                    </a:p>
                  </a:txBody>
                  <a:tcPr/>
                </a:tc>
                <a:tc>
                  <a:txBody>
                    <a:bodyPr/>
                    <a:lstStyle/>
                    <a:p>
                      <a:pPr algn="ctr"/>
                      <a:endParaRPr lang="en-US" dirty="0" smtClean="0"/>
                    </a:p>
                    <a:p>
                      <a:pPr algn="ctr"/>
                      <a:r>
                        <a:rPr lang="en-US" dirty="0" smtClean="0"/>
                        <a:t>2,938</a:t>
                      </a:r>
                      <a:endParaRPr lang="en-US" dirty="0"/>
                    </a:p>
                  </a:txBody>
                  <a:tcPr/>
                </a:tc>
                <a:tc>
                  <a:txBody>
                    <a:bodyPr/>
                    <a:lstStyle/>
                    <a:p>
                      <a:pPr algn="ctr"/>
                      <a:endParaRPr lang="en-US" dirty="0" smtClean="0"/>
                    </a:p>
                    <a:p>
                      <a:pPr algn="ctr"/>
                      <a:r>
                        <a:rPr lang="en-US" dirty="0" smtClean="0"/>
                        <a:t>573</a:t>
                      </a:r>
                      <a:endParaRPr lang="en-US" dirty="0"/>
                    </a:p>
                  </a:txBody>
                  <a:tcPr/>
                </a:tc>
                <a:tc>
                  <a:txBody>
                    <a:bodyPr/>
                    <a:lstStyle/>
                    <a:p>
                      <a:pPr algn="ctr"/>
                      <a:endParaRPr lang="en-US" dirty="0" smtClean="0"/>
                    </a:p>
                    <a:p>
                      <a:pPr algn="ctr"/>
                      <a:r>
                        <a:rPr lang="en-US" dirty="0" smtClean="0"/>
                        <a:t>432</a:t>
                      </a:r>
                      <a:endParaRPr lang="en-US" dirty="0"/>
                    </a:p>
                  </a:txBody>
                  <a:tcPr/>
                </a:tc>
                <a:tc>
                  <a:txBody>
                    <a:bodyPr/>
                    <a:lstStyle/>
                    <a:p>
                      <a:pPr algn="ctr"/>
                      <a:endParaRPr lang="en-US" dirty="0" smtClean="0"/>
                    </a:p>
                    <a:p>
                      <a:pPr algn="ctr"/>
                      <a:r>
                        <a:rPr lang="en-US" dirty="0" smtClean="0"/>
                        <a:t>44</a:t>
                      </a:r>
                      <a:endParaRPr lang="en-US" dirty="0"/>
                    </a:p>
                  </a:txBody>
                  <a:tcPr/>
                </a:tc>
                <a:tc>
                  <a:txBody>
                    <a:bodyPr/>
                    <a:lstStyle/>
                    <a:p>
                      <a:pPr algn="ctr"/>
                      <a:endParaRPr lang="en-US" dirty="0" smtClean="0"/>
                    </a:p>
                    <a:p>
                      <a:pPr algn="ctr"/>
                      <a:r>
                        <a:rPr lang="en-US" dirty="0" smtClean="0"/>
                        <a:t>113</a:t>
                      </a:r>
                      <a:endParaRPr lang="en-US" dirty="0"/>
                    </a:p>
                  </a:txBody>
                  <a:tcPr/>
                </a:tc>
                <a:extLst>
                  <a:ext uri="{0D108BD9-81ED-4DB2-BD59-A6C34878D82A}">
                    <a16:rowId xmlns="" xmlns:a16="http://schemas.microsoft.com/office/drawing/2014/main" val="2647560575"/>
                  </a:ext>
                </a:extLst>
              </a:tr>
              <a:tr h="959730">
                <a:tc>
                  <a:txBody>
                    <a:bodyPr/>
                    <a:lstStyle/>
                    <a:p>
                      <a:endParaRPr lang="en-US" b="1" dirty="0" smtClean="0"/>
                    </a:p>
                    <a:p>
                      <a:r>
                        <a:rPr lang="en-US" b="1" dirty="0" smtClean="0"/>
                        <a:t>2016-2017</a:t>
                      </a:r>
                      <a:endParaRPr lang="en-US" b="1" dirty="0"/>
                    </a:p>
                  </a:txBody>
                  <a:tcPr/>
                </a:tc>
                <a:tc>
                  <a:txBody>
                    <a:bodyPr/>
                    <a:lstStyle/>
                    <a:p>
                      <a:pPr algn="ctr"/>
                      <a:endParaRPr lang="en-US" dirty="0" smtClean="0"/>
                    </a:p>
                    <a:p>
                      <a:pPr algn="ctr"/>
                      <a:r>
                        <a:rPr lang="en-US" dirty="0" smtClean="0"/>
                        <a:t>1,882</a:t>
                      </a:r>
                      <a:endParaRPr lang="en-US" dirty="0"/>
                    </a:p>
                  </a:txBody>
                  <a:tcPr/>
                </a:tc>
                <a:tc>
                  <a:txBody>
                    <a:bodyPr/>
                    <a:lstStyle/>
                    <a:p>
                      <a:pPr algn="ctr"/>
                      <a:endParaRPr lang="en-US" dirty="0" smtClean="0"/>
                    </a:p>
                    <a:p>
                      <a:pPr algn="ctr"/>
                      <a:r>
                        <a:rPr lang="en-US" dirty="0" smtClean="0"/>
                        <a:t>556</a:t>
                      </a:r>
                      <a:endParaRPr lang="en-US" dirty="0"/>
                    </a:p>
                  </a:txBody>
                  <a:tcPr/>
                </a:tc>
                <a:tc>
                  <a:txBody>
                    <a:bodyPr/>
                    <a:lstStyle/>
                    <a:p>
                      <a:pPr algn="ctr"/>
                      <a:endParaRPr lang="en-US" dirty="0" smtClean="0"/>
                    </a:p>
                    <a:p>
                      <a:pPr algn="ctr"/>
                      <a:r>
                        <a:rPr lang="en-US" dirty="0" smtClean="0"/>
                        <a:t>242</a:t>
                      </a:r>
                      <a:endParaRPr lang="en-US" dirty="0"/>
                    </a:p>
                  </a:txBody>
                  <a:tcPr/>
                </a:tc>
                <a:tc>
                  <a:txBody>
                    <a:bodyPr/>
                    <a:lstStyle/>
                    <a:p>
                      <a:pPr algn="ctr"/>
                      <a:endParaRPr lang="en-US" dirty="0" smtClean="0"/>
                    </a:p>
                    <a:p>
                      <a:pPr algn="ctr"/>
                      <a:r>
                        <a:rPr lang="en-US" dirty="0" smtClean="0"/>
                        <a:t>17</a:t>
                      </a:r>
                      <a:endParaRPr lang="en-US" dirty="0"/>
                    </a:p>
                  </a:txBody>
                  <a:tcPr/>
                </a:tc>
                <a:tc>
                  <a:txBody>
                    <a:bodyPr/>
                    <a:lstStyle/>
                    <a:p>
                      <a:pPr algn="ctr"/>
                      <a:endParaRPr lang="en-US" dirty="0" smtClean="0"/>
                    </a:p>
                    <a:p>
                      <a:pPr algn="ctr"/>
                      <a:r>
                        <a:rPr lang="en-US" dirty="0" smtClean="0"/>
                        <a:t>77</a:t>
                      </a:r>
                      <a:endParaRPr lang="en-US" dirty="0"/>
                    </a:p>
                  </a:txBody>
                  <a:tcPr/>
                </a:tc>
                <a:extLst>
                  <a:ext uri="{0D108BD9-81ED-4DB2-BD59-A6C34878D82A}">
                    <a16:rowId xmlns="" xmlns:a16="http://schemas.microsoft.com/office/drawing/2014/main" val="2593530323"/>
                  </a:ext>
                </a:extLst>
              </a:tr>
            </a:tbl>
          </a:graphicData>
        </a:graphic>
      </p:graphicFrame>
      <p:pic>
        <p:nvPicPr>
          <p:cNvPr id="4" name="Picture 11" descr="http://www.brewer-garrett.com/Portals/0/Case%20Studies/brewer-garrett-cuyahoga-community-college-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0557" y="765899"/>
            <a:ext cx="666403" cy="749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872849"/>
      </p:ext>
    </p:extLst>
  </p:cSld>
  <p:clrMapOvr>
    <a:masterClrMapping/>
  </p:clrMapOvr>
  <p:transition spd="med"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tLang="en-US" b="1" dirty="0" smtClean="0"/>
              <a:t> </a:t>
            </a:r>
          </a:p>
        </p:txBody>
      </p:sp>
      <p:sp>
        <p:nvSpPr>
          <p:cNvPr id="18435" name="Content Placeholder 2"/>
          <p:cNvSpPr>
            <a:spLocks noGrp="1"/>
          </p:cNvSpPr>
          <p:nvPr>
            <p:ph idx="1"/>
          </p:nvPr>
        </p:nvSpPr>
        <p:spPr>
          <a:xfrm>
            <a:off x="1097280" y="2043546"/>
            <a:ext cx="9626138" cy="2791690"/>
          </a:xfrm>
        </p:spPr>
        <p:txBody>
          <a:bodyPr>
            <a:noAutofit/>
          </a:bodyPr>
          <a:lstStyle/>
          <a:p>
            <a:pPr eaLnBrk="1" hangingPunct="1"/>
            <a:r>
              <a:rPr lang="en-US" altLang="en-US" sz="3200" dirty="0" smtClean="0">
                <a:solidFill>
                  <a:schemeClr val="tx1"/>
                </a:solidFill>
                <a:latin typeface="+mj-lt"/>
              </a:rPr>
              <a:t>Build a comprehensive student aid system</a:t>
            </a:r>
          </a:p>
          <a:p>
            <a:pPr lvl="2">
              <a:buFont typeface="Wingdings" panose="05000000000000000000" pitchFamily="2" charset="2"/>
              <a:buChar char="§"/>
            </a:pPr>
            <a:r>
              <a:rPr lang="en-US" altLang="en-US" sz="3200" dirty="0" smtClean="0">
                <a:solidFill>
                  <a:schemeClr val="tx1"/>
                </a:solidFill>
                <a:latin typeface="+mj-lt"/>
              </a:rPr>
              <a:t>Can reduce indirect costs to education</a:t>
            </a:r>
          </a:p>
          <a:p>
            <a:pPr lvl="2">
              <a:buFont typeface="Wingdings" panose="05000000000000000000" pitchFamily="2" charset="2"/>
              <a:buChar char="§"/>
            </a:pPr>
            <a:r>
              <a:rPr lang="en-US" altLang="en-US" sz="3200" dirty="0" smtClean="0">
                <a:solidFill>
                  <a:schemeClr val="tx1"/>
                </a:solidFill>
                <a:latin typeface="+mj-lt"/>
              </a:rPr>
              <a:t>Prevent unnecessary student borrowing</a:t>
            </a:r>
          </a:p>
          <a:p>
            <a:pPr lvl="2">
              <a:buFont typeface="Wingdings" panose="05000000000000000000" pitchFamily="2" charset="2"/>
              <a:buChar char="§"/>
            </a:pPr>
            <a:r>
              <a:rPr lang="en-US" altLang="en-US" sz="3200" dirty="0" smtClean="0">
                <a:solidFill>
                  <a:schemeClr val="tx1"/>
                </a:solidFill>
                <a:latin typeface="+mj-lt"/>
              </a:rPr>
              <a:t>Can decrease student hunger and housing insecurity</a:t>
            </a:r>
          </a:p>
          <a:p>
            <a:pPr lvl="2">
              <a:buFont typeface="Wingdings" panose="05000000000000000000" pitchFamily="2" charset="2"/>
              <a:buChar char="§"/>
            </a:pPr>
            <a:r>
              <a:rPr lang="en-US" altLang="en-US" sz="3200" dirty="0" smtClean="0">
                <a:solidFill>
                  <a:schemeClr val="tx1"/>
                </a:solidFill>
                <a:latin typeface="+mj-lt"/>
              </a:rPr>
              <a:t>Can increase financial stability of adults and youth</a:t>
            </a:r>
          </a:p>
          <a:p>
            <a:pPr lvl="2">
              <a:buFont typeface="Wingdings" panose="05000000000000000000" pitchFamily="2" charset="2"/>
              <a:buChar char="§"/>
            </a:pPr>
            <a:r>
              <a:rPr lang="en-US" altLang="en-US" sz="3200" dirty="0" smtClean="0">
                <a:solidFill>
                  <a:schemeClr val="tx1"/>
                </a:solidFill>
                <a:latin typeface="+mj-lt"/>
              </a:rPr>
              <a:t>Can help students care for their families</a:t>
            </a:r>
          </a:p>
          <a:p>
            <a:pPr lvl="2">
              <a:buFont typeface="Wingdings" panose="05000000000000000000" pitchFamily="2" charset="2"/>
              <a:buChar char="§"/>
            </a:pPr>
            <a:r>
              <a:rPr lang="en-US" altLang="en-US" sz="3200" dirty="0" smtClean="0">
                <a:solidFill>
                  <a:schemeClr val="tx1"/>
                </a:solidFill>
                <a:latin typeface="+mj-lt"/>
              </a:rPr>
              <a:t>Can compliment existing funding streams</a:t>
            </a:r>
          </a:p>
          <a:p>
            <a:pPr eaLnBrk="1" hangingPunct="1"/>
            <a:endParaRPr lang="en-US" altLang="en-US" sz="3200" dirty="0" smtClean="0">
              <a:solidFill>
                <a:schemeClr val="tx1"/>
              </a:solidFill>
              <a:latin typeface="+mj-lt"/>
            </a:endParaRPr>
          </a:p>
        </p:txBody>
      </p:sp>
      <p:pic>
        <p:nvPicPr>
          <p:cNvPr id="4" name="Picture 11" descr="http://www.brewer-garrett.com/Portals/0/Case%20Studies/brewer-garrett-cuyahoga-community-college-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0557" y="765899"/>
            <a:ext cx="666403" cy="749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1016000" y="500380"/>
            <a:ext cx="8229600" cy="114300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b="0" i="0" u="none" kern="1200" spc="-50" baseline="0">
                <a:solidFill>
                  <a:schemeClr val="tx1">
                    <a:lumMod val="75000"/>
                    <a:lumOff val="25000"/>
                  </a:schemeClr>
                </a:solidFill>
                <a:latin typeface="+mj-lt"/>
                <a:ea typeface="+mj-ea"/>
                <a:cs typeface="+mj-cs"/>
              </a:defRPr>
            </a:lvl1pPr>
          </a:lstStyle>
          <a:p>
            <a:r>
              <a:rPr lang="en-US" altLang="en-US" b="1" smtClean="0">
                <a:solidFill>
                  <a:schemeClr val="tx1"/>
                </a:solidFill>
              </a:rPr>
              <a:t>Comprehensive </a:t>
            </a:r>
            <a:r>
              <a:rPr lang="en-US" altLang="en-US" b="1" smtClean="0">
                <a:solidFill>
                  <a:schemeClr val="tx1"/>
                </a:solidFill>
              </a:rPr>
              <a:t>Approach</a:t>
            </a:r>
            <a:endParaRPr lang="en-US" altLang="en-US" b="1" dirty="0" smtClean="0">
              <a:solidFill>
                <a:schemeClr val="tx1"/>
              </a:solidFill>
            </a:endParaRPr>
          </a:p>
        </p:txBody>
      </p:sp>
    </p:spTree>
    <p:extLst>
      <p:ext uri="{BB962C8B-B14F-4D97-AF65-F5344CB8AC3E}">
        <p14:creationId xmlns:p14="http://schemas.microsoft.com/office/powerpoint/2010/main" val="2703950177"/>
      </p:ext>
    </p:extLst>
  </p:cSld>
  <p:clrMapOvr>
    <a:masterClrMapping/>
  </p:clrMapOvr>
  <p:transition spd="med"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263497" y="342065"/>
            <a:ext cx="9185275" cy="1246188"/>
          </a:xfrm>
        </p:spPr>
        <p:txBody>
          <a:bodyPr>
            <a:normAutofit/>
          </a:bodyPr>
          <a:lstStyle/>
          <a:p>
            <a:pPr eaLnBrk="1" hangingPunct="1"/>
            <a:r>
              <a:rPr lang="en-US" altLang="en-US" sz="4000" b="1" dirty="0" smtClean="0"/>
              <a:t>Why More Students Do Not Access Benefits</a:t>
            </a:r>
          </a:p>
        </p:txBody>
      </p:sp>
      <p:sp>
        <p:nvSpPr>
          <p:cNvPr id="36866" name="Content Placeholder 2"/>
          <p:cNvSpPr>
            <a:spLocks noGrp="1"/>
          </p:cNvSpPr>
          <p:nvPr>
            <p:ph idx="1"/>
          </p:nvPr>
        </p:nvSpPr>
        <p:spPr>
          <a:xfrm>
            <a:off x="1263497" y="1783515"/>
            <a:ext cx="9391250" cy="3307774"/>
          </a:xfrm>
          <a:extLst/>
        </p:spPr>
        <p:txBody>
          <a:bodyPr rtlCol="0">
            <a:normAutofit fontScale="92500"/>
          </a:bodyPr>
          <a:lstStyle/>
          <a:p>
            <a:pPr>
              <a:buFont typeface="Wingdings" panose="05000000000000000000" pitchFamily="2" charset="2"/>
              <a:buChar char="§"/>
              <a:defRPr/>
            </a:pPr>
            <a:r>
              <a:rPr lang="en-US" sz="2800" dirty="0" smtClean="0">
                <a:cs typeface="Times New Roman" pitchFamily="18" charset="0"/>
              </a:rPr>
              <a:t> </a:t>
            </a:r>
            <a:r>
              <a:rPr lang="en-US" sz="2800" dirty="0" smtClean="0">
                <a:solidFill>
                  <a:schemeClr val="tx1"/>
                </a:solidFill>
                <a:latin typeface="+mj-lt"/>
                <a:cs typeface="Times New Roman" pitchFamily="18" charset="0"/>
              </a:rPr>
              <a:t>Lack </a:t>
            </a:r>
            <a:r>
              <a:rPr lang="en-US" sz="2800" dirty="0">
                <a:solidFill>
                  <a:schemeClr val="tx1"/>
                </a:solidFill>
                <a:latin typeface="+mj-lt"/>
                <a:cs typeface="Times New Roman" pitchFamily="18" charset="0"/>
              </a:rPr>
              <a:t>of information, misinformation about eligibility</a:t>
            </a:r>
          </a:p>
          <a:p>
            <a:pPr>
              <a:buFont typeface="Wingdings" panose="05000000000000000000" pitchFamily="2" charset="2"/>
              <a:buChar char="§"/>
              <a:defRPr/>
            </a:pPr>
            <a:r>
              <a:rPr lang="en-US" sz="2800" dirty="0" smtClean="0">
                <a:solidFill>
                  <a:schemeClr val="tx1"/>
                </a:solidFill>
                <a:latin typeface="+mj-lt"/>
                <a:cs typeface="Times New Roman" pitchFamily="18" charset="0"/>
              </a:rPr>
              <a:t> Applying </a:t>
            </a:r>
            <a:r>
              <a:rPr lang="en-US" sz="2800" dirty="0">
                <a:solidFill>
                  <a:schemeClr val="tx1"/>
                </a:solidFill>
                <a:latin typeface="+mj-lt"/>
                <a:cs typeface="Times New Roman" pitchFamily="18" charset="0"/>
              </a:rPr>
              <a:t>is often time consuming, frustrating</a:t>
            </a:r>
          </a:p>
          <a:p>
            <a:pPr>
              <a:buFont typeface="Wingdings" panose="05000000000000000000" pitchFamily="2" charset="2"/>
              <a:buChar char="§"/>
              <a:defRPr/>
            </a:pPr>
            <a:r>
              <a:rPr lang="en-US" sz="2800" dirty="0" smtClean="0">
                <a:solidFill>
                  <a:schemeClr val="tx1"/>
                </a:solidFill>
                <a:latin typeface="+mj-lt"/>
                <a:cs typeface="Times New Roman" pitchFamily="18" charset="0"/>
              </a:rPr>
              <a:t> Stigma </a:t>
            </a:r>
            <a:r>
              <a:rPr lang="en-US" sz="2800" dirty="0">
                <a:solidFill>
                  <a:schemeClr val="tx1"/>
                </a:solidFill>
                <a:latin typeface="+mj-lt"/>
                <a:cs typeface="Times New Roman" pitchFamily="18" charset="0"/>
              </a:rPr>
              <a:t>and other social/cultural </a:t>
            </a:r>
            <a:r>
              <a:rPr lang="en-US" sz="2800" dirty="0" smtClean="0">
                <a:solidFill>
                  <a:schemeClr val="tx1"/>
                </a:solidFill>
                <a:latin typeface="+mj-lt"/>
                <a:cs typeface="Times New Roman" pitchFamily="18" charset="0"/>
              </a:rPr>
              <a:t>barriers</a:t>
            </a:r>
          </a:p>
          <a:p>
            <a:pPr>
              <a:buFont typeface="Wingdings" panose="05000000000000000000" pitchFamily="2" charset="2"/>
              <a:buChar char="§"/>
              <a:defRPr/>
            </a:pPr>
            <a:r>
              <a:rPr lang="en-US" sz="2800" dirty="0" smtClean="0">
                <a:solidFill>
                  <a:schemeClr val="tx1"/>
                </a:solidFill>
                <a:latin typeface="+mj-lt"/>
                <a:cs typeface="Times New Roman" pitchFamily="18" charset="0"/>
              </a:rPr>
              <a:t>Bureaucratic public policies</a:t>
            </a:r>
            <a:endParaRPr lang="en-US" sz="2800" dirty="0">
              <a:solidFill>
                <a:schemeClr val="tx1"/>
              </a:solidFill>
              <a:latin typeface="+mj-lt"/>
              <a:cs typeface="Times New Roman" pitchFamily="18" charset="0"/>
            </a:endParaRPr>
          </a:p>
          <a:p>
            <a:pPr>
              <a:buFont typeface="Wingdings" panose="05000000000000000000" pitchFamily="2" charset="2"/>
              <a:buChar char="§"/>
              <a:defRPr/>
            </a:pPr>
            <a:r>
              <a:rPr lang="en-US" sz="2800" dirty="0" smtClean="0">
                <a:solidFill>
                  <a:schemeClr val="tx1"/>
                </a:solidFill>
                <a:latin typeface="+mj-lt"/>
                <a:cs typeface="Times New Roman" pitchFamily="18" charset="0"/>
              </a:rPr>
              <a:t> Higher </a:t>
            </a:r>
            <a:r>
              <a:rPr lang="en-US" sz="2800" dirty="0">
                <a:solidFill>
                  <a:schemeClr val="tx1"/>
                </a:solidFill>
                <a:latin typeface="+mj-lt"/>
                <a:cs typeface="Times New Roman" pitchFamily="18" charset="0"/>
              </a:rPr>
              <a:t>education and public benefits policies </a:t>
            </a:r>
            <a:r>
              <a:rPr lang="en-US" sz="2800" dirty="0" smtClean="0">
                <a:solidFill>
                  <a:schemeClr val="tx1"/>
                </a:solidFill>
                <a:latin typeface="+mj-lt"/>
                <a:cs typeface="Times New Roman" pitchFamily="18" charset="0"/>
              </a:rPr>
              <a:t>are not </a:t>
            </a:r>
            <a:r>
              <a:rPr lang="en-US" sz="2800" dirty="0">
                <a:solidFill>
                  <a:schemeClr val="tx1"/>
                </a:solidFill>
                <a:latin typeface="+mj-lt"/>
                <a:cs typeface="Times New Roman" pitchFamily="18" charset="0"/>
              </a:rPr>
              <a:t>well </a:t>
            </a:r>
            <a:r>
              <a:rPr lang="en-US" sz="2800" dirty="0" smtClean="0">
                <a:solidFill>
                  <a:schemeClr val="tx1"/>
                </a:solidFill>
                <a:latin typeface="+mj-lt"/>
                <a:cs typeface="Times New Roman" pitchFamily="18" charset="0"/>
              </a:rPr>
              <a:t>aligned</a:t>
            </a:r>
          </a:p>
          <a:p>
            <a:pPr>
              <a:buFont typeface="Wingdings" panose="05000000000000000000" pitchFamily="2" charset="2"/>
              <a:buChar char="v"/>
              <a:defRPr/>
            </a:pPr>
            <a:r>
              <a:rPr lang="en-US" sz="2800" dirty="0" smtClean="0">
                <a:solidFill>
                  <a:schemeClr val="tx1"/>
                </a:solidFill>
                <a:latin typeface="+mj-lt"/>
                <a:cs typeface="Times New Roman" pitchFamily="18" charset="0"/>
              </a:rPr>
              <a:t>Many Tri-C student receive benefits</a:t>
            </a:r>
            <a:endParaRPr lang="en-US" sz="2800" dirty="0">
              <a:solidFill>
                <a:schemeClr val="tx1"/>
              </a:solidFill>
              <a:latin typeface="+mj-lt"/>
              <a:cs typeface="Times New Roman" pitchFamily="18" charset="0"/>
            </a:endParaRPr>
          </a:p>
          <a:p>
            <a:pPr marL="255588" indent="-255588">
              <a:lnSpc>
                <a:spcPct val="80000"/>
              </a:lnSpc>
              <a:buFont typeface="Arial" charset="0"/>
              <a:buChar char="•"/>
              <a:defRPr/>
            </a:pPr>
            <a:endParaRPr lang="en-US" sz="2800" b="1" dirty="0">
              <a:solidFill>
                <a:schemeClr val="tx1"/>
              </a:solidFill>
              <a:latin typeface="+mj-lt"/>
              <a:cs typeface="Times New Roman" pitchFamily="18" charset="0"/>
            </a:endParaRPr>
          </a:p>
        </p:txBody>
      </p:sp>
      <p:pic>
        <p:nvPicPr>
          <p:cNvPr id="25604" name="Picture 2"/>
          <p:cNvPicPr>
            <a:picLocks noChangeAspect="1" noChangeArrowheads="1"/>
          </p:cNvPicPr>
          <p:nvPr/>
        </p:nvPicPr>
        <p:blipFill>
          <a:blip r:embed="rId3">
            <a:extLst>
              <a:ext uri="{28A0092B-C50C-407E-A947-70E740481C1C}">
                <a14:useLocalDpi xmlns:a14="http://schemas.microsoft.com/office/drawing/2010/main" val="0"/>
              </a:ext>
            </a:extLst>
          </a:blip>
          <a:srcRect l="26389" t="39815" r="27779" b="17593"/>
          <a:stretch>
            <a:fillRect/>
          </a:stretch>
        </p:blipFill>
        <p:spPr bwMode="auto">
          <a:xfrm>
            <a:off x="9092391" y="4456497"/>
            <a:ext cx="2257525" cy="1572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http://www.brewer-garrett.com/Portals/0/Case%20Studies/brewer-garrett-cuyahoga-community-college-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70557" y="765899"/>
            <a:ext cx="666403" cy="749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5345960"/>
      </p:ext>
    </p:extLst>
  </p:cSld>
  <p:clrMapOvr>
    <a:masterClrMapping/>
  </p:clrMapOvr>
  <p:transition spd="med"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algn="ctr" eaLnBrk="1" hangingPunct="1"/>
            <a:r>
              <a:rPr lang="en-US" altLang="en-US" b="1" dirty="0" smtClean="0"/>
              <a:t>Program Outcomes</a:t>
            </a:r>
          </a:p>
        </p:txBody>
      </p:sp>
      <p:sp>
        <p:nvSpPr>
          <p:cNvPr id="69635" name="Content Placeholder 2"/>
          <p:cNvSpPr>
            <a:spLocks noGrp="1"/>
          </p:cNvSpPr>
          <p:nvPr>
            <p:ph idx="1"/>
          </p:nvPr>
        </p:nvSpPr>
        <p:spPr>
          <a:xfrm>
            <a:off x="1216058" y="2000416"/>
            <a:ext cx="10086679" cy="4343400"/>
          </a:xfrm>
        </p:spPr>
        <p:txBody>
          <a:bodyPr>
            <a:normAutofit/>
          </a:bodyPr>
          <a:lstStyle/>
          <a:p>
            <a:pPr lvl="1">
              <a:buFont typeface="Wingdings" panose="05000000000000000000" pitchFamily="2" charset="2"/>
              <a:buChar char="§"/>
            </a:pPr>
            <a:r>
              <a:rPr lang="en-US" altLang="en-US" sz="2800" dirty="0" smtClean="0">
                <a:solidFill>
                  <a:schemeClr val="tx1"/>
                </a:solidFill>
                <a:latin typeface="+mj-lt"/>
              </a:rPr>
              <a:t>Modest increase in retention rates</a:t>
            </a:r>
          </a:p>
          <a:p>
            <a:pPr lvl="1">
              <a:buFont typeface="Wingdings" panose="05000000000000000000" pitchFamily="2" charset="2"/>
              <a:buChar char="§"/>
            </a:pPr>
            <a:r>
              <a:rPr lang="en-US" altLang="en-US" sz="2800" dirty="0" smtClean="0">
                <a:solidFill>
                  <a:schemeClr val="tx1"/>
                </a:solidFill>
                <a:latin typeface="+mj-lt"/>
              </a:rPr>
              <a:t>Refocus on financial education and student loan counseling</a:t>
            </a:r>
          </a:p>
          <a:p>
            <a:pPr lvl="1">
              <a:buFont typeface="Wingdings" panose="05000000000000000000" pitchFamily="2" charset="2"/>
              <a:buChar char="§"/>
            </a:pPr>
            <a:r>
              <a:rPr lang="en-US" altLang="en-US" sz="2800" dirty="0" smtClean="0">
                <a:solidFill>
                  <a:schemeClr val="tx1"/>
                </a:solidFill>
                <a:latin typeface="+mj-lt"/>
              </a:rPr>
              <a:t>Connection to default prevention and debt reduction initiatives</a:t>
            </a:r>
          </a:p>
          <a:p>
            <a:pPr lvl="1">
              <a:buFont typeface="Wingdings" panose="05000000000000000000" pitchFamily="2" charset="2"/>
              <a:buChar char="§"/>
            </a:pPr>
            <a:r>
              <a:rPr lang="en-US" altLang="en-US" sz="2800" dirty="0" smtClean="0">
                <a:solidFill>
                  <a:schemeClr val="tx1"/>
                </a:solidFill>
                <a:latin typeface="+mj-lt"/>
              </a:rPr>
              <a:t>Focus on understanding indirect costs of college</a:t>
            </a:r>
          </a:p>
          <a:p>
            <a:pPr lvl="1">
              <a:buFont typeface="Wingdings" panose="05000000000000000000" pitchFamily="2" charset="2"/>
              <a:buChar char="§"/>
            </a:pPr>
            <a:r>
              <a:rPr lang="en-US" altLang="en-US" sz="2800" dirty="0" smtClean="0">
                <a:solidFill>
                  <a:schemeClr val="tx1"/>
                </a:solidFill>
                <a:latin typeface="+mj-lt"/>
              </a:rPr>
              <a:t>Replication inquiries across the country, including the U.S. Department of Education</a:t>
            </a:r>
          </a:p>
          <a:p>
            <a:pPr eaLnBrk="1" hangingPunct="1"/>
            <a:endParaRPr lang="en-US" altLang="en-US" sz="3200" dirty="0" smtClean="0"/>
          </a:p>
        </p:txBody>
      </p:sp>
      <p:pic>
        <p:nvPicPr>
          <p:cNvPr id="5" name="Picture 11" descr="http://www.brewer-garrett.com/Portals/0/Case%20Studies/brewer-garrett-cuyahoga-community-college-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0557" y="765899"/>
            <a:ext cx="666403" cy="749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4903983"/>
      </p:ext>
    </p:extLst>
  </p:cSld>
  <p:clrMapOvr>
    <a:masterClrMapping/>
  </p:clrMapOvr>
  <p:transition spd="med"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1HOg4YUDYjY"/>
          <p:cNvPicPr>
            <a:picLocks noGrp="1" noRot="1" noChangeAspect="1"/>
          </p:cNvPicPr>
          <p:nvPr>
            <p:ph idx="1"/>
            <a:videoFile r:link="rId1"/>
          </p:nvPr>
        </p:nvPicPr>
        <p:blipFill>
          <a:blip r:embed="rId4"/>
          <a:stretch>
            <a:fillRect/>
          </a:stretch>
        </p:blipFill>
        <p:spPr>
          <a:xfrm>
            <a:off x="1237129" y="658906"/>
            <a:ext cx="10112189" cy="5351929"/>
          </a:xfrm>
          <a:prstGeom prst="rect">
            <a:avLst/>
          </a:prstGeom>
        </p:spPr>
      </p:pic>
    </p:spTree>
    <p:extLst>
      <p:ext uri="{BB962C8B-B14F-4D97-AF65-F5344CB8AC3E}">
        <p14:creationId xmlns:p14="http://schemas.microsoft.com/office/powerpoint/2010/main" val="294568876"/>
      </p:ext>
    </p:extLst>
  </p:cSld>
  <p:clrMapOvr>
    <a:masterClrMapping/>
  </p:clrMapOvr>
  <p:transition spd="med"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154266" y="46739"/>
            <a:ext cx="10058400" cy="1450757"/>
          </a:xfrm>
        </p:spPr>
        <p:txBody>
          <a:bodyPr/>
          <a:lstStyle/>
          <a:p>
            <a:pPr algn="ctr" eaLnBrk="1" hangingPunct="1"/>
            <a:r>
              <a:rPr lang="en-US" altLang="en-US" b="1" dirty="0" smtClean="0"/>
              <a:t>Program Evaluation Highlights</a:t>
            </a:r>
          </a:p>
        </p:txBody>
      </p:sp>
      <p:sp>
        <p:nvSpPr>
          <p:cNvPr id="31747" name="Content Placeholder 2"/>
          <p:cNvSpPr>
            <a:spLocks noGrp="1"/>
          </p:cNvSpPr>
          <p:nvPr>
            <p:ph idx="1"/>
          </p:nvPr>
        </p:nvSpPr>
        <p:spPr>
          <a:xfrm>
            <a:off x="1154266" y="1792205"/>
            <a:ext cx="10707860" cy="4724400"/>
          </a:xfrm>
        </p:spPr>
        <p:txBody>
          <a:bodyPr>
            <a:normAutofit/>
          </a:bodyPr>
          <a:lstStyle/>
          <a:p>
            <a:pPr eaLnBrk="1" hangingPunct="1">
              <a:buFont typeface="Wingdings" panose="05000000000000000000" pitchFamily="2" charset="2"/>
              <a:buChar char="§"/>
            </a:pPr>
            <a:r>
              <a:rPr lang="en-US" altLang="en-US" sz="2500" dirty="0"/>
              <a:t>Benefits access services should be provided through a highly visible and well-known centralized hub with knowledgeable staff</a:t>
            </a:r>
          </a:p>
          <a:p>
            <a:pPr eaLnBrk="1" hangingPunct="1">
              <a:buFont typeface="Wingdings" panose="05000000000000000000" pitchFamily="2" charset="2"/>
              <a:buChar char="§"/>
            </a:pPr>
            <a:r>
              <a:rPr lang="en-US" altLang="en-US" sz="2500" dirty="0"/>
              <a:t>Colleges should implement models that require students to “opt out” of benefits services by connecting initial pre-screening steps to existing student support services </a:t>
            </a:r>
          </a:p>
          <a:p>
            <a:pPr eaLnBrk="1" hangingPunct="1">
              <a:buFont typeface="Wingdings" panose="05000000000000000000" pitchFamily="2" charset="2"/>
              <a:buChar char="§"/>
            </a:pPr>
            <a:r>
              <a:rPr lang="en-US" altLang="en-US" sz="2500" dirty="0"/>
              <a:t>Leadership at multiple levels and across departments needs to recognize benefits access services as an institution-wide priority and enact policies and practices necessary to support the institutionalization of benefits access services on their campuses</a:t>
            </a:r>
          </a:p>
          <a:p>
            <a:pPr eaLnBrk="1" hangingPunct="1">
              <a:buFont typeface="Wingdings" panose="05000000000000000000" pitchFamily="2" charset="2"/>
              <a:buChar char="§"/>
            </a:pPr>
            <a:r>
              <a:rPr lang="en-US" altLang="en-US" sz="2500" dirty="0"/>
              <a:t>Bundling multiple benefits can have a positive impact on students’ academic progress</a:t>
            </a:r>
          </a:p>
        </p:txBody>
      </p:sp>
      <p:pic>
        <p:nvPicPr>
          <p:cNvPr id="6" name="Picture 11" descr="http://www.brewer-garrett.com/Portals/0/Case%20Studies/brewer-garrett-cuyahoga-community-college-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0557" y="765899"/>
            <a:ext cx="666403" cy="749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
          <p:cNvSpPr>
            <a:spLocks noGrp="1"/>
          </p:cNvSpPr>
          <p:nvPr>
            <p:ph type="sldNum" sz="quarter" idx="12"/>
          </p:nvPr>
        </p:nvSpPr>
        <p:spPr>
          <a:xfrm>
            <a:off x="9900458" y="6459785"/>
            <a:ext cx="1312025" cy="365125"/>
          </a:xfrm>
        </p:spPr>
        <p:txBody>
          <a:bodyPr/>
          <a:lstStyle/>
          <a:p>
            <a:r>
              <a:rPr lang="en-US" dirty="0" smtClean="0"/>
              <a:t>24</a:t>
            </a:r>
            <a:endParaRPr lang="en-US" dirty="0"/>
          </a:p>
        </p:txBody>
      </p:sp>
    </p:spTree>
    <p:extLst>
      <p:ext uri="{BB962C8B-B14F-4D97-AF65-F5344CB8AC3E}">
        <p14:creationId xmlns:p14="http://schemas.microsoft.com/office/powerpoint/2010/main" val="2911529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1011" y="4816146"/>
            <a:ext cx="9144000" cy="721043"/>
          </a:xfrm>
        </p:spPr>
        <p:txBody>
          <a:bodyPr>
            <a:normAutofit fontScale="90000"/>
          </a:bodyPr>
          <a:lstStyle/>
          <a:p>
            <a:pPr algn="ctr"/>
            <a:r>
              <a:rPr lang="en-US" dirty="0" smtClean="0">
                <a:latin typeface="Adobe Hebrew" panose="02040503050201020203" pitchFamily="18" charset="-79"/>
                <a:cs typeface="Adobe Hebrew" panose="02040503050201020203" pitchFamily="18" charset="-79"/>
              </a:rPr>
              <a:t/>
            </a:r>
            <a:br>
              <a:rPr lang="en-US" dirty="0" smtClean="0">
                <a:latin typeface="Adobe Hebrew" panose="02040503050201020203" pitchFamily="18" charset="-79"/>
                <a:cs typeface="Adobe Hebrew" panose="02040503050201020203" pitchFamily="18" charset="-79"/>
              </a:rPr>
            </a:br>
            <a:r>
              <a:rPr lang="en-US" dirty="0" smtClean="0">
                <a:solidFill>
                  <a:schemeClr val="bg1"/>
                </a:solidFill>
              </a:rPr>
              <a:t> </a:t>
            </a:r>
            <a:endParaRPr lang="en-US" dirty="0">
              <a:solidFill>
                <a:schemeClr val="bg1"/>
              </a:solidFill>
            </a:endParaRPr>
          </a:p>
        </p:txBody>
      </p:sp>
      <p:sp>
        <p:nvSpPr>
          <p:cNvPr id="4" name="Subtitle 3"/>
          <p:cNvSpPr>
            <a:spLocks noGrp="1"/>
          </p:cNvSpPr>
          <p:nvPr>
            <p:ph type="subTitle" idx="1"/>
          </p:nvPr>
        </p:nvSpPr>
        <p:spPr/>
        <p:txBody>
          <a:bodyPr>
            <a:normAutofit fontScale="92500" lnSpcReduction="10000"/>
          </a:bodyPr>
          <a:lstStyle/>
          <a:p>
            <a:endParaRPr lang="en-US" dirty="0" smtClean="0"/>
          </a:p>
          <a:p>
            <a:pPr algn="ctr"/>
            <a:r>
              <a:rPr lang="en-US" dirty="0" smtClean="0">
                <a:hlinkClick r:id="rId3"/>
              </a:rPr>
              <a:t>www.tri-c.edu/paying-for-college/financial-aid-and-scholarships/benefits-accessproject-go/index.html</a:t>
            </a:r>
            <a:r>
              <a:rPr lang="en-US" dirty="0" smtClean="0"/>
              <a:t> </a:t>
            </a:r>
            <a:endParaRPr lang="en-US" dirty="0"/>
          </a:p>
        </p:txBody>
      </p:sp>
      <p:pic>
        <p:nvPicPr>
          <p:cNvPr id="6" name="Picture 5"/>
          <p:cNvPicPr>
            <a:picLocks noChangeAspect="1"/>
          </p:cNvPicPr>
          <p:nvPr/>
        </p:nvPicPr>
        <p:blipFill>
          <a:blip r:embed="rId4"/>
          <a:stretch>
            <a:fillRect/>
          </a:stretch>
        </p:blipFill>
        <p:spPr>
          <a:xfrm>
            <a:off x="1925515" y="687559"/>
            <a:ext cx="8533738" cy="3248948"/>
          </a:xfrm>
          <a:prstGeom prst="rect">
            <a:avLst/>
          </a:prstGeom>
        </p:spPr>
      </p:pic>
    </p:spTree>
    <p:extLst>
      <p:ext uri="{BB962C8B-B14F-4D97-AF65-F5344CB8AC3E}">
        <p14:creationId xmlns:p14="http://schemas.microsoft.com/office/powerpoint/2010/main" val="392225119"/>
      </p:ext>
    </p:extLst>
  </p:cSld>
  <p:clrMapOvr>
    <a:masterClrMapping/>
  </p:clrMapOvr>
  <p:transition spd="med"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081213" y="655393"/>
            <a:ext cx="8129588" cy="892175"/>
          </a:xfrm>
          <a:extLst/>
        </p:spPr>
        <p:txBody>
          <a:bodyPr rtlCol="0">
            <a:normAutofit/>
          </a:bodyPr>
          <a:lstStyle/>
          <a:p>
            <a:pPr algn="ctr">
              <a:defRPr/>
            </a:pPr>
            <a:r>
              <a:rPr lang="en-US" sz="4400" b="1" dirty="0" smtClean="0"/>
              <a:t>Replication by other Schools</a:t>
            </a:r>
            <a:endParaRPr lang="en-US" sz="4400" b="1" dirty="0"/>
          </a:p>
        </p:txBody>
      </p:sp>
      <p:sp>
        <p:nvSpPr>
          <p:cNvPr id="27651" name="Content Placeholder 7"/>
          <p:cNvSpPr>
            <a:spLocks noGrp="1"/>
          </p:cNvSpPr>
          <p:nvPr>
            <p:ph idx="1"/>
          </p:nvPr>
        </p:nvSpPr>
        <p:spPr>
          <a:xfrm>
            <a:off x="1153213" y="1843088"/>
            <a:ext cx="11038787" cy="4721225"/>
          </a:xfrm>
          <a:extLst/>
        </p:spPr>
        <p:txBody>
          <a:bodyPr rtlCol="0">
            <a:normAutofit/>
          </a:bodyPr>
          <a:lstStyle/>
          <a:p>
            <a:pPr>
              <a:buFont typeface="Wingdings" panose="05000000000000000000" pitchFamily="2" charset="2"/>
              <a:buChar char="§"/>
              <a:defRPr/>
            </a:pPr>
            <a:r>
              <a:rPr lang="en-US" sz="3000" dirty="0"/>
              <a:t>Use data to identify students, target services or activities, and continuously improve</a:t>
            </a:r>
          </a:p>
          <a:p>
            <a:pPr>
              <a:buFont typeface="Wingdings" panose="05000000000000000000" pitchFamily="2" charset="2"/>
              <a:buChar char="§"/>
              <a:defRPr/>
            </a:pPr>
            <a:r>
              <a:rPr lang="en-US" sz="3000" dirty="0"/>
              <a:t>Integrate benefits discussions/application into financial aid, career services, support services, advising and counseling processes</a:t>
            </a:r>
          </a:p>
          <a:p>
            <a:pPr>
              <a:buFont typeface="Wingdings" panose="05000000000000000000" pitchFamily="2" charset="2"/>
              <a:buChar char="§"/>
              <a:defRPr/>
            </a:pPr>
            <a:r>
              <a:rPr lang="en-US" sz="3000" dirty="0"/>
              <a:t>Integrate a module about benefits in orientation, student success courses, </a:t>
            </a:r>
            <a:r>
              <a:rPr lang="en-US" sz="3000" dirty="0" smtClean="0"/>
              <a:t>first-year experience, and </a:t>
            </a:r>
            <a:r>
              <a:rPr lang="en-US" sz="3000" dirty="0"/>
              <a:t>other courses</a:t>
            </a:r>
          </a:p>
          <a:p>
            <a:pPr>
              <a:buFont typeface="Wingdings" panose="05000000000000000000" pitchFamily="2" charset="2"/>
              <a:buChar char="§"/>
              <a:defRPr/>
            </a:pPr>
            <a:r>
              <a:rPr lang="en-US" sz="3000" dirty="0"/>
              <a:t>Use students to help  market, do outreach, and serve students</a:t>
            </a:r>
          </a:p>
          <a:p>
            <a:pPr>
              <a:buFont typeface="Wingdings" panose="05000000000000000000" pitchFamily="2" charset="2"/>
              <a:buChar char="§"/>
              <a:defRPr/>
            </a:pPr>
            <a:r>
              <a:rPr lang="en-US" sz="3000" dirty="0"/>
              <a:t>Where available, use online eligibility screeners and online applications to assist students</a:t>
            </a:r>
          </a:p>
        </p:txBody>
      </p:sp>
      <p:pic>
        <p:nvPicPr>
          <p:cNvPr id="6" name="Picture 11" descr="http://www.brewer-garrett.com/Portals/0/Case%20Studies/brewer-garrett-cuyahoga-community-college-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0557" y="765899"/>
            <a:ext cx="666403" cy="749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
          <p:cNvSpPr>
            <a:spLocks noGrp="1"/>
          </p:cNvSpPr>
          <p:nvPr>
            <p:ph type="sldNum" sz="quarter" idx="12"/>
          </p:nvPr>
        </p:nvSpPr>
        <p:spPr>
          <a:xfrm>
            <a:off x="9900458" y="6459785"/>
            <a:ext cx="1312025" cy="365125"/>
          </a:xfrm>
        </p:spPr>
        <p:txBody>
          <a:bodyPr/>
          <a:lstStyle/>
          <a:p>
            <a:r>
              <a:rPr lang="en-US" dirty="0" smtClean="0"/>
              <a:t>23</a:t>
            </a:r>
            <a:endParaRPr lang="en-US" dirty="0"/>
          </a:p>
        </p:txBody>
      </p:sp>
    </p:spTree>
    <p:extLst>
      <p:ext uri="{BB962C8B-B14F-4D97-AF65-F5344CB8AC3E}">
        <p14:creationId xmlns:p14="http://schemas.microsoft.com/office/powerpoint/2010/main" val="3268928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87693" y="2217940"/>
            <a:ext cx="7712765" cy="2554545"/>
          </a:xfrm>
          <a:prstGeom prst="rect">
            <a:avLst/>
          </a:prstGeom>
        </p:spPr>
        <p:txBody>
          <a:bodyPr wrap="square">
            <a:spAutoFit/>
          </a:bodyPr>
          <a:lstStyle/>
          <a:p>
            <a:pPr algn="ctr"/>
            <a:endParaRPr lang="en-US" sz="8000" b="1" i="1" dirty="0" smtClean="0">
              <a:latin typeface="Times New Roman" panose="02020603050405020304" pitchFamily="18" charset="0"/>
              <a:cs typeface="Times New Roman" panose="02020603050405020304" pitchFamily="18" charset="0"/>
            </a:endParaRPr>
          </a:p>
          <a:p>
            <a:pPr algn="ctr"/>
            <a:r>
              <a:rPr lang="en-US" sz="8000" b="1" i="1" dirty="0" smtClean="0">
                <a:latin typeface="Times New Roman" panose="02020603050405020304" pitchFamily="18" charset="0"/>
                <a:cs typeface="Times New Roman" panose="02020603050405020304" pitchFamily="18" charset="0"/>
              </a:rPr>
              <a:t>Thank You! </a:t>
            </a:r>
            <a:endParaRPr lang="en-US" sz="80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0662758"/>
      </p:ext>
    </p:extLst>
  </p:cSld>
  <p:clrMapOvr>
    <a:masterClrMapping/>
  </p:clrMapOvr>
  <p:transition spd="med"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Footer Placeholder 1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defRPr/>
            </a:pPr>
            <a:r>
              <a:rPr lang="en-US" altLang="en-US" dirty="0" smtClean="0">
                <a:solidFill>
                  <a:schemeClr val="tx2"/>
                </a:solidFill>
              </a:rPr>
              <a:t>Breaking Down Financial Barriers to College Completion</a:t>
            </a:r>
          </a:p>
        </p:txBody>
      </p:sp>
      <p:sp>
        <p:nvSpPr>
          <p:cNvPr id="43010" name="Title 2"/>
          <p:cNvSpPr>
            <a:spLocks noGrp="1"/>
          </p:cNvSpPr>
          <p:nvPr>
            <p:ph type="title" idx="4294967295"/>
          </p:nvPr>
        </p:nvSpPr>
        <p:spPr>
          <a:xfrm>
            <a:off x="682625" y="427832"/>
            <a:ext cx="10160000" cy="990600"/>
          </a:xfrm>
        </p:spPr>
        <p:txBody>
          <a:bodyPr/>
          <a:lstStyle/>
          <a:p>
            <a:pPr algn="ctr" eaLnBrk="1" hangingPunct="1"/>
            <a:r>
              <a:rPr lang="en-US" altLang="en-US" b="1" dirty="0" smtClean="0"/>
              <a:t>Cuyahoga Community College</a:t>
            </a:r>
          </a:p>
        </p:txBody>
      </p:sp>
      <p:sp>
        <p:nvSpPr>
          <p:cNvPr id="43012" name="Rectangle 1"/>
          <p:cNvSpPr>
            <a:spLocks noChangeArrowheads="1"/>
          </p:cNvSpPr>
          <p:nvPr/>
        </p:nvSpPr>
        <p:spPr bwMode="auto">
          <a:xfrm>
            <a:off x="2286000" y="1905001"/>
            <a:ext cx="7391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 typeface="Wingdings" panose="05000000000000000000" pitchFamily="2" charset="2"/>
              <a:buChar char="§"/>
            </a:pPr>
            <a:endParaRPr lang="en-US" altLang="en-US" sz="1800">
              <a:solidFill>
                <a:schemeClr val="tx2"/>
              </a:solidFill>
            </a:endParaRPr>
          </a:p>
          <a:p>
            <a:pPr eaLnBrk="1" hangingPunct="1">
              <a:spcBef>
                <a:spcPct val="0"/>
              </a:spcBef>
              <a:buClrTx/>
              <a:buSzTx/>
              <a:buFontTx/>
              <a:buNone/>
            </a:pPr>
            <a:endParaRPr lang="en-US" altLang="en-US" sz="1800">
              <a:solidFill>
                <a:schemeClr val="tx2"/>
              </a:solidFill>
            </a:endParaRPr>
          </a:p>
        </p:txBody>
      </p:sp>
      <p:sp>
        <p:nvSpPr>
          <p:cNvPr id="43013" name="Freeform 5"/>
          <p:cNvSpPr>
            <a:spLocks/>
          </p:cNvSpPr>
          <p:nvPr/>
        </p:nvSpPr>
        <p:spPr bwMode="auto">
          <a:xfrm>
            <a:off x="2308225" y="1600200"/>
            <a:ext cx="6553200" cy="4191000"/>
          </a:xfrm>
          <a:custGeom>
            <a:avLst/>
            <a:gdLst>
              <a:gd name="T0" fmla="*/ 0 w 3948"/>
              <a:gd name="T1" fmla="*/ 2147483646 h 3162"/>
              <a:gd name="T2" fmla="*/ 0 w 3948"/>
              <a:gd name="T3" fmla="*/ 2147483646 h 3162"/>
              <a:gd name="T4" fmla="*/ 2147483646 w 3948"/>
              <a:gd name="T5" fmla="*/ 2147483646 h 3162"/>
              <a:gd name="T6" fmla="*/ 2147483646 w 3948"/>
              <a:gd name="T7" fmla="*/ 2147483646 h 3162"/>
              <a:gd name="T8" fmla="*/ 2147483646 w 3948"/>
              <a:gd name="T9" fmla="*/ 2147483646 h 3162"/>
              <a:gd name="T10" fmla="*/ 2147483646 w 3948"/>
              <a:gd name="T11" fmla="*/ 2147483646 h 3162"/>
              <a:gd name="T12" fmla="*/ 2147483646 w 3948"/>
              <a:gd name="T13" fmla="*/ 2147483646 h 3162"/>
              <a:gd name="T14" fmla="*/ 2147483646 w 3948"/>
              <a:gd name="T15" fmla="*/ 2147483646 h 3162"/>
              <a:gd name="T16" fmla="*/ 2147483646 w 3948"/>
              <a:gd name="T17" fmla="*/ 2147483646 h 3162"/>
              <a:gd name="T18" fmla="*/ 2147483646 w 3948"/>
              <a:gd name="T19" fmla="*/ 2147483646 h 3162"/>
              <a:gd name="T20" fmla="*/ 2147483646 w 3948"/>
              <a:gd name="T21" fmla="*/ 2147483646 h 3162"/>
              <a:gd name="T22" fmla="*/ 2147483646 w 3948"/>
              <a:gd name="T23" fmla="*/ 2147483646 h 3162"/>
              <a:gd name="T24" fmla="*/ 2147483646 w 3948"/>
              <a:gd name="T25" fmla="*/ 2147483646 h 3162"/>
              <a:gd name="T26" fmla="*/ 2147483646 w 3948"/>
              <a:gd name="T27" fmla="*/ 2147483646 h 3162"/>
              <a:gd name="T28" fmla="*/ 2147483646 w 3948"/>
              <a:gd name="T29" fmla="*/ 2147483646 h 3162"/>
              <a:gd name="T30" fmla="*/ 2147483646 w 3948"/>
              <a:gd name="T31" fmla="*/ 2147483646 h 3162"/>
              <a:gd name="T32" fmla="*/ 2147483646 w 3948"/>
              <a:gd name="T33" fmla="*/ 2147483646 h 3162"/>
              <a:gd name="T34" fmla="*/ 2147483646 w 3948"/>
              <a:gd name="T35" fmla="*/ 2147483646 h 3162"/>
              <a:gd name="T36" fmla="*/ 2147483646 w 3948"/>
              <a:gd name="T37" fmla="*/ 2147483646 h 3162"/>
              <a:gd name="T38" fmla="*/ 2147483646 w 3948"/>
              <a:gd name="T39" fmla="*/ 2147483646 h 3162"/>
              <a:gd name="T40" fmla="*/ 2147483646 w 3948"/>
              <a:gd name="T41" fmla="*/ 2147483646 h 3162"/>
              <a:gd name="T42" fmla="*/ 2147483646 w 3948"/>
              <a:gd name="T43" fmla="*/ 2147483646 h 3162"/>
              <a:gd name="T44" fmla="*/ 2147483646 w 3948"/>
              <a:gd name="T45" fmla="*/ 2147483646 h 3162"/>
              <a:gd name="T46" fmla="*/ 2147483646 w 3948"/>
              <a:gd name="T47" fmla="*/ 2147483646 h 3162"/>
              <a:gd name="T48" fmla="*/ 2147483646 w 3948"/>
              <a:gd name="T49" fmla="*/ 2147483646 h 3162"/>
              <a:gd name="T50" fmla="*/ 2147483646 w 3948"/>
              <a:gd name="T51" fmla="*/ 2147483646 h 3162"/>
              <a:gd name="T52" fmla="*/ 2147483646 w 3948"/>
              <a:gd name="T53" fmla="*/ 2147483646 h 3162"/>
              <a:gd name="T54" fmla="*/ 2147483646 w 3948"/>
              <a:gd name="T55" fmla="*/ 2147483646 h 3162"/>
              <a:gd name="T56" fmla="*/ 2147483646 w 3948"/>
              <a:gd name="T57" fmla="*/ 2147483646 h 3162"/>
              <a:gd name="T58" fmla="*/ 2147483646 w 3948"/>
              <a:gd name="T59" fmla="*/ 2147483646 h 3162"/>
              <a:gd name="T60" fmla="*/ 2147483646 w 3948"/>
              <a:gd name="T61" fmla="*/ 2147483646 h 3162"/>
              <a:gd name="T62" fmla="*/ 2147483646 w 3948"/>
              <a:gd name="T63" fmla="*/ 2147483646 h 3162"/>
              <a:gd name="T64" fmla="*/ 2147483646 w 3948"/>
              <a:gd name="T65" fmla="*/ 2147483646 h 3162"/>
              <a:gd name="T66" fmla="*/ 2147483646 w 3948"/>
              <a:gd name="T67" fmla="*/ 2147483646 h 3162"/>
              <a:gd name="T68" fmla="*/ 2147483646 w 3948"/>
              <a:gd name="T69" fmla="*/ 2147483646 h 3162"/>
              <a:gd name="T70" fmla="*/ 2147483646 w 3948"/>
              <a:gd name="T71" fmla="*/ 2147483646 h 3162"/>
              <a:gd name="T72" fmla="*/ 2147483646 w 3948"/>
              <a:gd name="T73" fmla="*/ 2147483646 h 3162"/>
              <a:gd name="T74" fmla="*/ 2147483646 w 3948"/>
              <a:gd name="T75" fmla="*/ 2147483646 h 3162"/>
              <a:gd name="T76" fmla="*/ 2147483646 w 3948"/>
              <a:gd name="T77" fmla="*/ 2147483646 h 3162"/>
              <a:gd name="T78" fmla="*/ 2147483646 w 3948"/>
              <a:gd name="T79" fmla="*/ 2147483646 h 3162"/>
              <a:gd name="T80" fmla="*/ 2147483646 w 3948"/>
              <a:gd name="T81" fmla="*/ 2147483646 h 3162"/>
              <a:gd name="T82" fmla="*/ 2147483646 w 3948"/>
              <a:gd name="T83" fmla="*/ 2147483646 h 3162"/>
              <a:gd name="T84" fmla="*/ 2147483646 w 3948"/>
              <a:gd name="T85" fmla="*/ 2147483646 h 3162"/>
              <a:gd name="T86" fmla="*/ 2147483646 w 3948"/>
              <a:gd name="T87" fmla="*/ 2147483646 h 3162"/>
              <a:gd name="T88" fmla="*/ 2147483646 w 3948"/>
              <a:gd name="T89" fmla="*/ 2147483646 h 3162"/>
              <a:gd name="T90" fmla="*/ 2147483646 w 3948"/>
              <a:gd name="T91" fmla="*/ 2147483646 h 3162"/>
              <a:gd name="T92" fmla="*/ 2147483646 w 3948"/>
              <a:gd name="T93" fmla="*/ 2147483646 h 3162"/>
              <a:gd name="T94" fmla="*/ 2147483646 w 3948"/>
              <a:gd name="T95" fmla="*/ 2147483646 h 3162"/>
              <a:gd name="T96" fmla="*/ 2147483646 w 3948"/>
              <a:gd name="T97" fmla="*/ 2147483646 h 3162"/>
              <a:gd name="T98" fmla="*/ 2147483646 w 3948"/>
              <a:gd name="T99" fmla="*/ 2147483646 h 3162"/>
              <a:gd name="T100" fmla="*/ 2147483646 w 3948"/>
              <a:gd name="T101" fmla="*/ 2147483646 h 3162"/>
              <a:gd name="T102" fmla="*/ 2147483646 w 3948"/>
              <a:gd name="T103" fmla="*/ 2147483646 h 3162"/>
              <a:gd name="T104" fmla="*/ 2147483646 w 3948"/>
              <a:gd name="T105" fmla="*/ 2147483646 h 3162"/>
              <a:gd name="T106" fmla="*/ 2147483646 w 3948"/>
              <a:gd name="T107" fmla="*/ 2147483646 h 3162"/>
              <a:gd name="T108" fmla="*/ 2147483646 w 3948"/>
              <a:gd name="T109" fmla="*/ 2147483646 h 3162"/>
              <a:gd name="T110" fmla="*/ 2147483646 w 3948"/>
              <a:gd name="T111" fmla="*/ 2147483646 h 3162"/>
              <a:gd name="T112" fmla="*/ 2147483646 w 3948"/>
              <a:gd name="T113" fmla="*/ 2147483646 h 3162"/>
              <a:gd name="T114" fmla="*/ 0 w 3948"/>
              <a:gd name="T115" fmla="*/ 2147483646 h 3162"/>
              <a:gd name="T116" fmla="*/ 0 w 3948"/>
              <a:gd name="T117" fmla="*/ 2147483646 h 3162"/>
              <a:gd name="T118" fmla="*/ 0 w 3948"/>
              <a:gd name="T119" fmla="*/ 2147483646 h 316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948" h="3162">
                <a:moveTo>
                  <a:pt x="0" y="2051"/>
                </a:moveTo>
                <a:lnTo>
                  <a:pt x="0" y="2113"/>
                </a:lnTo>
                <a:lnTo>
                  <a:pt x="0" y="2144"/>
                </a:lnTo>
                <a:lnTo>
                  <a:pt x="0" y="2284"/>
                </a:lnTo>
                <a:lnTo>
                  <a:pt x="0" y="2393"/>
                </a:lnTo>
                <a:lnTo>
                  <a:pt x="0" y="2450"/>
                </a:lnTo>
                <a:lnTo>
                  <a:pt x="0" y="2474"/>
                </a:lnTo>
                <a:lnTo>
                  <a:pt x="134" y="2474"/>
                </a:lnTo>
                <a:lnTo>
                  <a:pt x="309" y="2474"/>
                </a:lnTo>
                <a:lnTo>
                  <a:pt x="466" y="2474"/>
                </a:lnTo>
                <a:lnTo>
                  <a:pt x="624" y="2474"/>
                </a:lnTo>
                <a:lnTo>
                  <a:pt x="624" y="2490"/>
                </a:lnTo>
                <a:lnTo>
                  <a:pt x="624" y="2502"/>
                </a:lnTo>
                <a:lnTo>
                  <a:pt x="624" y="2528"/>
                </a:lnTo>
                <a:lnTo>
                  <a:pt x="624" y="2590"/>
                </a:lnTo>
                <a:lnTo>
                  <a:pt x="624" y="2601"/>
                </a:lnTo>
                <a:lnTo>
                  <a:pt x="624" y="2611"/>
                </a:lnTo>
                <a:lnTo>
                  <a:pt x="624" y="2639"/>
                </a:lnTo>
                <a:lnTo>
                  <a:pt x="624" y="2667"/>
                </a:lnTo>
                <a:lnTo>
                  <a:pt x="624" y="2735"/>
                </a:lnTo>
                <a:lnTo>
                  <a:pt x="625" y="2859"/>
                </a:lnTo>
                <a:lnTo>
                  <a:pt x="625" y="2949"/>
                </a:lnTo>
                <a:lnTo>
                  <a:pt x="625" y="3056"/>
                </a:lnTo>
                <a:lnTo>
                  <a:pt x="625" y="3110"/>
                </a:lnTo>
                <a:lnTo>
                  <a:pt x="625" y="3161"/>
                </a:lnTo>
                <a:lnTo>
                  <a:pt x="684" y="3161"/>
                </a:lnTo>
                <a:lnTo>
                  <a:pt x="728" y="3161"/>
                </a:lnTo>
                <a:lnTo>
                  <a:pt x="766" y="3161"/>
                </a:lnTo>
                <a:lnTo>
                  <a:pt x="861" y="3161"/>
                </a:lnTo>
                <a:lnTo>
                  <a:pt x="1233" y="3161"/>
                </a:lnTo>
                <a:lnTo>
                  <a:pt x="1371" y="3161"/>
                </a:lnTo>
                <a:lnTo>
                  <a:pt x="1480" y="3161"/>
                </a:lnTo>
                <a:lnTo>
                  <a:pt x="1553" y="3161"/>
                </a:lnTo>
                <a:lnTo>
                  <a:pt x="1850" y="3161"/>
                </a:lnTo>
                <a:lnTo>
                  <a:pt x="2071" y="3161"/>
                </a:lnTo>
                <a:lnTo>
                  <a:pt x="2247" y="3161"/>
                </a:lnTo>
                <a:lnTo>
                  <a:pt x="2341" y="3161"/>
                </a:lnTo>
                <a:lnTo>
                  <a:pt x="2449" y="3161"/>
                </a:lnTo>
                <a:lnTo>
                  <a:pt x="2514" y="3161"/>
                </a:lnTo>
                <a:lnTo>
                  <a:pt x="2556" y="3161"/>
                </a:lnTo>
                <a:lnTo>
                  <a:pt x="2591" y="3161"/>
                </a:lnTo>
                <a:lnTo>
                  <a:pt x="2734" y="3161"/>
                </a:lnTo>
                <a:lnTo>
                  <a:pt x="2716" y="3056"/>
                </a:lnTo>
                <a:lnTo>
                  <a:pt x="2689" y="2934"/>
                </a:lnTo>
                <a:lnTo>
                  <a:pt x="2672" y="2872"/>
                </a:lnTo>
                <a:lnTo>
                  <a:pt x="2653" y="2815"/>
                </a:lnTo>
                <a:lnTo>
                  <a:pt x="2631" y="2764"/>
                </a:lnTo>
                <a:lnTo>
                  <a:pt x="2607" y="2724"/>
                </a:lnTo>
                <a:lnTo>
                  <a:pt x="2541" y="2593"/>
                </a:lnTo>
                <a:lnTo>
                  <a:pt x="2532" y="2571"/>
                </a:lnTo>
                <a:lnTo>
                  <a:pt x="2525" y="2548"/>
                </a:lnTo>
                <a:lnTo>
                  <a:pt x="2523" y="2524"/>
                </a:lnTo>
                <a:lnTo>
                  <a:pt x="2529" y="2499"/>
                </a:lnTo>
                <a:lnTo>
                  <a:pt x="2562" y="2499"/>
                </a:lnTo>
                <a:lnTo>
                  <a:pt x="2601" y="2499"/>
                </a:lnTo>
                <a:lnTo>
                  <a:pt x="2696" y="2499"/>
                </a:lnTo>
                <a:lnTo>
                  <a:pt x="2781" y="2499"/>
                </a:lnTo>
                <a:lnTo>
                  <a:pt x="2872" y="2499"/>
                </a:lnTo>
                <a:lnTo>
                  <a:pt x="2951" y="2499"/>
                </a:lnTo>
                <a:lnTo>
                  <a:pt x="3009" y="2499"/>
                </a:lnTo>
                <a:lnTo>
                  <a:pt x="3075" y="2499"/>
                </a:lnTo>
                <a:lnTo>
                  <a:pt x="3155" y="2499"/>
                </a:lnTo>
                <a:lnTo>
                  <a:pt x="3221" y="2499"/>
                </a:lnTo>
                <a:lnTo>
                  <a:pt x="3279" y="2499"/>
                </a:lnTo>
                <a:lnTo>
                  <a:pt x="3388" y="2499"/>
                </a:lnTo>
                <a:lnTo>
                  <a:pt x="3472" y="2499"/>
                </a:lnTo>
                <a:lnTo>
                  <a:pt x="3541" y="2499"/>
                </a:lnTo>
                <a:lnTo>
                  <a:pt x="3630" y="2499"/>
                </a:lnTo>
                <a:lnTo>
                  <a:pt x="3711" y="2499"/>
                </a:lnTo>
                <a:lnTo>
                  <a:pt x="3790" y="2499"/>
                </a:lnTo>
                <a:lnTo>
                  <a:pt x="3855" y="2499"/>
                </a:lnTo>
                <a:lnTo>
                  <a:pt x="3855" y="2450"/>
                </a:lnTo>
                <a:lnTo>
                  <a:pt x="3855" y="2366"/>
                </a:lnTo>
                <a:lnTo>
                  <a:pt x="3855" y="2276"/>
                </a:lnTo>
                <a:lnTo>
                  <a:pt x="3855" y="2192"/>
                </a:lnTo>
                <a:lnTo>
                  <a:pt x="3855" y="1951"/>
                </a:lnTo>
                <a:lnTo>
                  <a:pt x="3855" y="1915"/>
                </a:lnTo>
                <a:lnTo>
                  <a:pt x="3855" y="1895"/>
                </a:lnTo>
                <a:lnTo>
                  <a:pt x="3855" y="1876"/>
                </a:lnTo>
                <a:lnTo>
                  <a:pt x="3855" y="1862"/>
                </a:lnTo>
                <a:lnTo>
                  <a:pt x="3855" y="1854"/>
                </a:lnTo>
                <a:lnTo>
                  <a:pt x="3855" y="1849"/>
                </a:lnTo>
                <a:lnTo>
                  <a:pt x="3871" y="1849"/>
                </a:lnTo>
                <a:lnTo>
                  <a:pt x="3947" y="1849"/>
                </a:lnTo>
                <a:lnTo>
                  <a:pt x="3947" y="1643"/>
                </a:lnTo>
                <a:lnTo>
                  <a:pt x="3910" y="1643"/>
                </a:lnTo>
                <a:lnTo>
                  <a:pt x="3871" y="1643"/>
                </a:lnTo>
                <a:lnTo>
                  <a:pt x="3871" y="1246"/>
                </a:lnTo>
                <a:lnTo>
                  <a:pt x="3870" y="1163"/>
                </a:lnTo>
                <a:lnTo>
                  <a:pt x="3868" y="929"/>
                </a:lnTo>
                <a:lnTo>
                  <a:pt x="3870" y="848"/>
                </a:lnTo>
                <a:lnTo>
                  <a:pt x="3871" y="549"/>
                </a:lnTo>
                <a:lnTo>
                  <a:pt x="3839" y="549"/>
                </a:lnTo>
                <a:lnTo>
                  <a:pt x="3806" y="549"/>
                </a:lnTo>
                <a:lnTo>
                  <a:pt x="3648" y="549"/>
                </a:lnTo>
                <a:lnTo>
                  <a:pt x="3570" y="549"/>
                </a:lnTo>
                <a:lnTo>
                  <a:pt x="3474" y="549"/>
                </a:lnTo>
                <a:lnTo>
                  <a:pt x="3408" y="549"/>
                </a:lnTo>
                <a:lnTo>
                  <a:pt x="3357" y="549"/>
                </a:lnTo>
                <a:lnTo>
                  <a:pt x="3317" y="549"/>
                </a:lnTo>
                <a:lnTo>
                  <a:pt x="3294" y="549"/>
                </a:lnTo>
                <a:lnTo>
                  <a:pt x="3279" y="549"/>
                </a:lnTo>
                <a:lnTo>
                  <a:pt x="3270" y="549"/>
                </a:lnTo>
                <a:lnTo>
                  <a:pt x="3260" y="547"/>
                </a:lnTo>
                <a:lnTo>
                  <a:pt x="3259" y="471"/>
                </a:lnTo>
                <a:lnTo>
                  <a:pt x="3259" y="454"/>
                </a:lnTo>
                <a:lnTo>
                  <a:pt x="3259" y="0"/>
                </a:lnTo>
                <a:lnTo>
                  <a:pt x="3217" y="10"/>
                </a:lnTo>
                <a:lnTo>
                  <a:pt x="3172" y="28"/>
                </a:lnTo>
                <a:lnTo>
                  <a:pt x="3125" y="51"/>
                </a:lnTo>
                <a:lnTo>
                  <a:pt x="3076" y="80"/>
                </a:lnTo>
                <a:lnTo>
                  <a:pt x="3031" y="110"/>
                </a:lnTo>
                <a:lnTo>
                  <a:pt x="2988" y="142"/>
                </a:lnTo>
                <a:lnTo>
                  <a:pt x="2951" y="174"/>
                </a:lnTo>
                <a:lnTo>
                  <a:pt x="2922" y="204"/>
                </a:lnTo>
                <a:lnTo>
                  <a:pt x="2821" y="294"/>
                </a:lnTo>
                <a:lnTo>
                  <a:pt x="2726" y="390"/>
                </a:lnTo>
                <a:lnTo>
                  <a:pt x="2678" y="431"/>
                </a:lnTo>
                <a:lnTo>
                  <a:pt x="2631" y="465"/>
                </a:lnTo>
                <a:lnTo>
                  <a:pt x="2588" y="503"/>
                </a:lnTo>
                <a:lnTo>
                  <a:pt x="2570" y="527"/>
                </a:lnTo>
                <a:lnTo>
                  <a:pt x="2554" y="556"/>
                </a:lnTo>
                <a:lnTo>
                  <a:pt x="2536" y="585"/>
                </a:lnTo>
                <a:lnTo>
                  <a:pt x="2514" y="611"/>
                </a:lnTo>
                <a:lnTo>
                  <a:pt x="2487" y="634"/>
                </a:lnTo>
                <a:lnTo>
                  <a:pt x="2460" y="655"/>
                </a:lnTo>
                <a:lnTo>
                  <a:pt x="2398" y="692"/>
                </a:lnTo>
                <a:lnTo>
                  <a:pt x="2337" y="722"/>
                </a:lnTo>
                <a:lnTo>
                  <a:pt x="2171" y="837"/>
                </a:lnTo>
                <a:lnTo>
                  <a:pt x="2045" y="924"/>
                </a:lnTo>
                <a:lnTo>
                  <a:pt x="1949" y="988"/>
                </a:lnTo>
                <a:lnTo>
                  <a:pt x="1774" y="1081"/>
                </a:lnTo>
                <a:lnTo>
                  <a:pt x="1719" y="1114"/>
                </a:lnTo>
                <a:lnTo>
                  <a:pt x="1671" y="1147"/>
                </a:lnTo>
                <a:lnTo>
                  <a:pt x="1628" y="1176"/>
                </a:lnTo>
                <a:lnTo>
                  <a:pt x="1585" y="1202"/>
                </a:lnTo>
                <a:lnTo>
                  <a:pt x="1540" y="1220"/>
                </a:lnTo>
                <a:lnTo>
                  <a:pt x="1518" y="1226"/>
                </a:lnTo>
                <a:lnTo>
                  <a:pt x="1491" y="1230"/>
                </a:lnTo>
                <a:lnTo>
                  <a:pt x="1464" y="1230"/>
                </a:lnTo>
                <a:lnTo>
                  <a:pt x="1435" y="1226"/>
                </a:lnTo>
                <a:lnTo>
                  <a:pt x="1402" y="1219"/>
                </a:lnTo>
                <a:lnTo>
                  <a:pt x="1367" y="1208"/>
                </a:lnTo>
                <a:lnTo>
                  <a:pt x="1308" y="1190"/>
                </a:lnTo>
                <a:lnTo>
                  <a:pt x="1250" y="1177"/>
                </a:lnTo>
                <a:lnTo>
                  <a:pt x="1196" y="1172"/>
                </a:lnTo>
                <a:lnTo>
                  <a:pt x="1141" y="1172"/>
                </a:lnTo>
                <a:lnTo>
                  <a:pt x="1087" y="1176"/>
                </a:lnTo>
                <a:lnTo>
                  <a:pt x="1031" y="1187"/>
                </a:lnTo>
                <a:lnTo>
                  <a:pt x="974" y="1202"/>
                </a:lnTo>
                <a:lnTo>
                  <a:pt x="915" y="1221"/>
                </a:lnTo>
                <a:lnTo>
                  <a:pt x="855" y="1239"/>
                </a:lnTo>
                <a:lnTo>
                  <a:pt x="802" y="1254"/>
                </a:lnTo>
                <a:lnTo>
                  <a:pt x="750" y="1264"/>
                </a:lnTo>
                <a:lnTo>
                  <a:pt x="701" y="1268"/>
                </a:lnTo>
                <a:lnTo>
                  <a:pt x="651" y="1268"/>
                </a:lnTo>
                <a:lnTo>
                  <a:pt x="599" y="1264"/>
                </a:lnTo>
                <a:lnTo>
                  <a:pt x="545" y="1254"/>
                </a:lnTo>
                <a:lnTo>
                  <a:pt x="486" y="1239"/>
                </a:lnTo>
                <a:lnTo>
                  <a:pt x="459" y="1234"/>
                </a:lnTo>
                <a:lnTo>
                  <a:pt x="433" y="1231"/>
                </a:lnTo>
                <a:lnTo>
                  <a:pt x="379" y="1230"/>
                </a:lnTo>
                <a:lnTo>
                  <a:pt x="326" y="1228"/>
                </a:lnTo>
                <a:lnTo>
                  <a:pt x="299" y="1226"/>
                </a:lnTo>
                <a:lnTo>
                  <a:pt x="272" y="1219"/>
                </a:lnTo>
                <a:lnTo>
                  <a:pt x="203" y="1190"/>
                </a:lnTo>
                <a:lnTo>
                  <a:pt x="134" y="1155"/>
                </a:lnTo>
                <a:lnTo>
                  <a:pt x="66" y="1118"/>
                </a:lnTo>
                <a:lnTo>
                  <a:pt x="1" y="1089"/>
                </a:lnTo>
                <a:lnTo>
                  <a:pt x="1" y="1219"/>
                </a:lnTo>
                <a:lnTo>
                  <a:pt x="1" y="1334"/>
                </a:lnTo>
                <a:lnTo>
                  <a:pt x="0" y="1410"/>
                </a:lnTo>
                <a:lnTo>
                  <a:pt x="0" y="1503"/>
                </a:lnTo>
                <a:lnTo>
                  <a:pt x="0" y="1570"/>
                </a:lnTo>
                <a:lnTo>
                  <a:pt x="0" y="1645"/>
                </a:lnTo>
                <a:lnTo>
                  <a:pt x="0" y="1671"/>
                </a:lnTo>
                <a:lnTo>
                  <a:pt x="0" y="1733"/>
                </a:lnTo>
                <a:lnTo>
                  <a:pt x="0" y="1824"/>
                </a:lnTo>
                <a:lnTo>
                  <a:pt x="0" y="1898"/>
                </a:lnTo>
                <a:lnTo>
                  <a:pt x="0" y="1989"/>
                </a:lnTo>
                <a:lnTo>
                  <a:pt x="0" y="2051"/>
                </a:lnTo>
              </a:path>
            </a:pathLst>
          </a:custGeom>
          <a:solidFill>
            <a:srgbClr val="008080"/>
          </a:solidFill>
          <a:ln w="12700" cap="rnd" cmpd="sng">
            <a:solidFill>
              <a:srgbClr val="000000"/>
            </a:solidFill>
            <a:prstDash val="solid"/>
            <a:round/>
            <a:headEnd type="none" w="med" len="med"/>
            <a:tailEnd type="none" w="med" len="med"/>
          </a:ln>
          <a:effectLst>
            <a:outerShdw dist="113592" dir="3806097" algn="ctr" rotWithShape="0">
              <a:srgbClr val="808080">
                <a:alpha val="50000"/>
              </a:srgbClr>
            </a:outerShdw>
          </a:effectLst>
        </p:spPr>
        <p:txBody>
          <a:bodyPr/>
          <a:lstStyle/>
          <a:p>
            <a:endParaRPr lang="en-US"/>
          </a:p>
        </p:txBody>
      </p:sp>
      <p:pic>
        <p:nvPicPr>
          <p:cNvPr id="7" name="Picture 11"/>
          <p:cNvPicPr>
            <a:picLocks noChangeAspect="1" noChangeArrowheads="1"/>
          </p:cNvPicPr>
          <p:nvPr/>
        </p:nvPicPr>
        <p:blipFill>
          <a:blip r:embed="rId3">
            <a:lum bright="34000" contrast="58000"/>
            <a:extLst>
              <a:ext uri="{28A0092B-C50C-407E-A947-70E740481C1C}">
                <a14:useLocalDpi xmlns:a14="http://schemas.microsoft.com/office/drawing/2010/main" val="0"/>
              </a:ext>
            </a:extLst>
          </a:blip>
          <a:srcRect/>
          <a:stretch>
            <a:fillRect/>
          </a:stretch>
        </p:blipFill>
        <p:spPr bwMode="auto">
          <a:xfrm>
            <a:off x="7637463" y="2228850"/>
            <a:ext cx="1217612" cy="99060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7" descr="cc%20ea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3063" y="2952750"/>
            <a:ext cx="1066800" cy="71120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43016" name="Text Box 23"/>
          <p:cNvSpPr txBox="1">
            <a:spLocks noChangeArrowheads="1"/>
          </p:cNvSpPr>
          <p:nvPr/>
        </p:nvSpPr>
        <p:spPr bwMode="auto">
          <a:xfrm>
            <a:off x="8763000" y="1903413"/>
            <a:ext cx="1250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r>
              <a:rPr lang="en-US" altLang="en-US" sz="1200" b="1">
                <a:solidFill>
                  <a:srgbClr val="C00000"/>
                </a:solidFill>
              </a:rPr>
              <a:t>Lake County</a:t>
            </a:r>
          </a:p>
        </p:txBody>
      </p:sp>
      <p:sp>
        <p:nvSpPr>
          <p:cNvPr id="10" name="Rectangle 12"/>
          <p:cNvSpPr>
            <a:spLocks noChangeAspect="1" noChangeArrowheads="1"/>
          </p:cNvSpPr>
          <p:nvPr/>
        </p:nvSpPr>
        <p:spPr bwMode="auto">
          <a:xfrm>
            <a:off x="8855075" y="2228851"/>
            <a:ext cx="914400" cy="511175"/>
          </a:xfrm>
          <a:prstGeom prst="rect">
            <a:avLst/>
          </a:prstGeom>
          <a:noFill/>
          <a:ln w="12700">
            <a:noFill/>
            <a:miter lim="800000"/>
            <a:headEnd/>
            <a:tailEnd/>
          </a:ln>
          <a:effectLst/>
        </p:spPr>
        <p:txBody>
          <a:bodyPr lIns="82344" tIns="40450" rIns="82344" bIns="40450">
            <a:spAutoFit/>
          </a:bodyPr>
          <a:lstStyle/>
          <a:p>
            <a:pPr>
              <a:defRPr/>
            </a:pPr>
            <a:r>
              <a:rPr lang="en-US" sz="1400" dirty="0">
                <a:latin typeface="+mj-lt"/>
              </a:rPr>
              <a:t>Eastern</a:t>
            </a:r>
          </a:p>
          <a:p>
            <a:pPr>
              <a:defRPr/>
            </a:pPr>
            <a:r>
              <a:rPr lang="en-US" sz="1400" dirty="0">
                <a:latin typeface="+mj-lt"/>
              </a:rPr>
              <a:t>Campus</a:t>
            </a:r>
          </a:p>
        </p:txBody>
      </p:sp>
      <p:sp>
        <p:nvSpPr>
          <p:cNvPr id="11" name="Text Box 14"/>
          <p:cNvSpPr txBox="1">
            <a:spLocks noChangeArrowheads="1"/>
          </p:cNvSpPr>
          <p:nvPr/>
        </p:nvSpPr>
        <p:spPr bwMode="auto">
          <a:xfrm>
            <a:off x="7804150" y="3668713"/>
            <a:ext cx="2101850" cy="298450"/>
          </a:xfrm>
          <a:prstGeom prst="rect">
            <a:avLst/>
          </a:prstGeom>
          <a:noFill/>
          <a:ln w="9525">
            <a:noFill/>
            <a:miter lim="800000"/>
            <a:headEnd/>
            <a:tailEnd/>
          </a:ln>
          <a:effectLst/>
        </p:spPr>
        <p:txBody>
          <a:bodyPr lIns="83210" tIns="41605" rIns="83210" bIns="41605">
            <a:spAutoFit/>
          </a:bodyPr>
          <a:lstStyle/>
          <a:p>
            <a:pPr>
              <a:defRPr/>
            </a:pPr>
            <a:r>
              <a:rPr lang="en-US" sz="1400" dirty="0">
                <a:latin typeface="+mj-lt"/>
              </a:rPr>
              <a:t>Corporate College East</a:t>
            </a:r>
          </a:p>
        </p:txBody>
      </p:sp>
      <p:sp>
        <p:nvSpPr>
          <p:cNvPr id="43019" name="Text Box 21"/>
          <p:cNvSpPr txBox="1">
            <a:spLocks noChangeArrowheads="1"/>
          </p:cNvSpPr>
          <p:nvPr/>
        </p:nvSpPr>
        <p:spPr bwMode="auto">
          <a:xfrm>
            <a:off x="8739188" y="4267200"/>
            <a:ext cx="908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r>
              <a:rPr lang="en-US" altLang="en-US" sz="1200" b="1">
                <a:solidFill>
                  <a:srgbClr val="C00000"/>
                </a:solidFill>
              </a:rPr>
              <a:t>Geauga County</a:t>
            </a:r>
            <a:endParaRPr lang="en-US" altLang="en-US" sz="3600">
              <a:solidFill>
                <a:srgbClr val="C00000"/>
              </a:solidFill>
            </a:endParaRPr>
          </a:p>
        </p:txBody>
      </p:sp>
      <p:sp>
        <p:nvSpPr>
          <p:cNvPr id="43020" name="Text Box 17"/>
          <p:cNvSpPr txBox="1">
            <a:spLocks noChangeArrowheads="1"/>
          </p:cNvSpPr>
          <p:nvPr/>
        </p:nvSpPr>
        <p:spPr bwMode="auto">
          <a:xfrm>
            <a:off x="7419975" y="5081588"/>
            <a:ext cx="160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r>
              <a:rPr lang="en-US" altLang="en-US" sz="1200" b="1">
                <a:solidFill>
                  <a:srgbClr val="C00000"/>
                </a:solidFill>
              </a:rPr>
              <a:t>Summit County</a:t>
            </a:r>
          </a:p>
          <a:p>
            <a:pPr eaLnBrk="1" hangingPunct="1">
              <a:spcBef>
                <a:spcPct val="0"/>
              </a:spcBef>
              <a:buClrTx/>
              <a:buSzTx/>
              <a:buFontTx/>
              <a:buNone/>
            </a:pPr>
            <a:endParaRPr lang="en-US" altLang="en-US" sz="3600"/>
          </a:p>
        </p:txBody>
      </p:sp>
      <p:sp>
        <p:nvSpPr>
          <p:cNvPr id="43021" name="Text Box 20"/>
          <p:cNvSpPr txBox="1">
            <a:spLocks noChangeArrowheads="1"/>
          </p:cNvSpPr>
          <p:nvPr/>
        </p:nvSpPr>
        <p:spPr bwMode="auto">
          <a:xfrm>
            <a:off x="5762625" y="6116783"/>
            <a:ext cx="1600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r>
              <a:rPr lang="en-US" altLang="en-US" sz="1200" b="1" dirty="0">
                <a:solidFill>
                  <a:srgbClr val="C00000"/>
                </a:solidFill>
              </a:rPr>
              <a:t>Medina County</a:t>
            </a:r>
          </a:p>
          <a:p>
            <a:pPr eaLnBrk="1" hangingPunct="1">
              <a:spcBef>
                <a:spcPct val="0"/>
              </a:spcBef>
              <a:buClrTx/>
              <a:buSzTx/>
              <a:buFontTx/>
              <a:buNone/>
            </a:pPr>
            <a:endParaRPr lang="en-US" altLang="en-US" sz="3600" dirty="0"/>
          </a:p>
        </p:txBody>
      </p:sp>
      <p:pic>
        <p:nvPicPr>
          <p:cNvPr id="15" name="Picture 14" descr="Brunswick night photo.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22726" y="5237164"/>
            <a:ext cx="1235075" cy="8223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6" name="Text Box 13"/>
          <p:cNvSpPr txBox="1">
            <a:spLocks noChangeArrowheads="1"/>
          </p:cNvSpPr>
          <p:nvPr/>
        </p:nvSpPr>
        <p:spPr bwMode="auto">
          <a:xfrm>
            <a:off x="3660775" y="6059489"/>
            <a:ext cx="2286000" cy="300037"/>
          </a:xfrm>
          <a:prstGeom prst="rect">
            <a:avLst/>
          </a:prstGeom>
          <a:noFill/>
          <a:ln w="9525">
            <a:noFill/>
            <a:miter lim="800000"/>
            <a:headEnd/>
            <a:tailEnd/>
          </a:ln>
        </p:spPr>
        <p:txBody>
          <a:bodyPr lIns="83210" tIns="41605" rIns="83210" bIns="41605">
            <a:spAutoFit/>
          </a:bodyPr>
          <a:lstStyle/>
          <a:p>
            <a:pPr>
              <a:defRPr/>
            </a:pPr>
            <a:r>
              <a:rPr lang="en-US" sz="1400" dirty="0">
                <a:latin typeface="+mj-lt"/>
              </a:rPr>
              <a:t>Brunswick  University Center</a:t>
            </a:r>
            <a:endParaRPr lang="en-US" sz="3600" dirty="0">
              <a:latin typeface="+mj-lt"/>
            </a:endParaRPr>
          </a:p>
        </p:txBody>
      </p:sp>
      <p:pic>
        <p:nvPicPr>
          <p:cNvPr id="17" name="Picture 36" descr="Tri-C Westshore1.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3498850"/>
            <a:ext cx="1392238" cy="7683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8" name="Text Box 13"/>
          <p:cNvSpPr txBox="1">
            <a:spLocks noChangeArrowheads="1"/>
          </p:cNvSpPr>
          <p:nvPr/>
        </p:nvSpPr>
        <p:spPr bwMode="auto">
          <a:xfrm>
            <a:off x="1879600" y="3216275"/>
            <a:ext cx="1828800" cy="300038"/>
          </a:xfrm>
          <a:prstGeom prst="rect">
            <a:avLst/>
          </a:prstGeom>
          <a:noFill/>
          <a:ln w="9525">
            <a:noFill/>
            <a:miter lim="800000"/>
            <a:headEnd/>
            <a:tailEnd/>
          </a:ln>
        </p:spPr>
        <p:txBody>
          <a:bodyPr lIns="83210" tIns="41605" rIns="83210" bIns="41605">
            <a:spAutoFit/>
          </a:bodyPr>
          <a:lstStyle/>
          <a:p>
            <a:pPr algn="r">
              <a:defRPr/>
            </a:pPr>
            <a:r>
              <a:rPr lang="en-US" sz="1400" dirty="0">
                <a:solidFill>
                  <a:schemeClr val="bg1"/>
                </a:solidFill>
                <a:latin typeface="+mj-lt"/>
              </a:rPr>
              <a:t>Westshore Campus</a:t>
            </a:r>
            <a:endParaRPr lang="en-US" sz="3600" dirty="0">
              <a:solidFill>
                <a:schemeClr val="bg1"/>
              </a:solidFill>
              <a:latin typeface="+mj-lt"/>
            </a:endParaRPr>
          </a:p>
        </p:txBody>
      </p:sp>
      <p:pic>
        <p:nvPicPr>
          <p:cNvPr id="19"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3213" y="4098925"/>
            <a:ext cx="1185862" cy="89535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43027" name="Rectangle 3"/>
          <p:cNvSpPr>
            <a:spLocks noChangeArrowheads="1"/>
          </p:cNvSpPr>
          <p:nvPr/>
        </p:nvSpPr>
        <p:spPr bwMode="auto">
          <a:xfrm>
            <a:off x="2344739" y="4981576"/>
            <a:ext cx="16779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r>
              <a:rPr lang="en-US" altLang="en-US" sz="1200"/>
              <a:t>Corporate College West</a:t>
            </a:r>
          </a:p>
        </p:txBody>
      </p:sp>
      <p:pic>
        <p:nvPicPr>
          <p:cNvPr id="21" name="Picture 5"/>
          <p:cNvPicPr>
            <a:picLocks noChangeAspect="1" noChangeArrowheads="1"/>
          </p:cNvPicPr>
          <p:nvPr/>
        </p:nvPicPr>
        <p:blipFill>
          <a:blip r:embed="rId8">
            <a:lum bright="20000" contrast="46000"/>
            <a:extLst>
              <a:ext uri="{28A0092B-C50C-407E-A947-70E740481C1C}">
                <a14:useLocalDpi xmlns:a14="http://schemas.microsoft.com/office/drawing/2010/main" val="0"/>
              </a:ext>
            </a:extLst>
          </a:blip>
          <a:srcRect/>
          <a:stretch>
            <a:fillRect/>
          </a:stretch>
        </p:blipFill>
        <p:spPr bwMode="auto">
          <a:xfrm>
            <a:off x="4397376" y="4210050"/>
            <a:ext cx="1012825" cy="82550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3" name="Text Box 13"/>
          <p:cNvSpPr txBox="1">
            <a:spLocks noChangeArrowheads="1"/>
          </p:cNvSpPr>
          <p:nvPr/>
        </p:nvSpPr>
        <p:spPr bwMode="auto">
          <a:xfrm>
            <a:off x="3938588" y="4973639"/>
            <a:ext cx="1828800" cy="300037"/>
          </a:xfrm>
          <a:prstGeom prst="rect">
            <a:avLst/>
          </a:prstGeom>
          <a:noFill/>
          <a:ln w="9525">
            <a:noFill/>
            <a:miter lim="800000"/>
            <a:headEnd/>
            <a:tailEnd/>
          </a:ln>
        </p:spPr>
        <p:txBody>
          <a:bodyPr lIns="83210" tIns="41605" rIns="83210" bIns="41605">
            <a:spAutoFit/>
          </a:bodyPr>
          <a:lstStyle/>
          <a:p>
            <a:pPr algn="r">
              <a:defRPr/>
            </a:pPr>
            <a:r>
              <a:rPr lang="en-US" sz="1400" dirty="0">
                <a:solidFill>
                  <a:schemeClr val="bg1"/>
                </a:solidFill>
                <a:latin typeface="+mj-lt"/>
              </a:rPr>
              <a:t>Western Campus</a:t>
            </a:r>
            <a:endParaRPr lang="en-US" sz="3600" dirty="0">
              <a:solidFill>
                <a:schemeClr val="bg1"/>
              </a:solidFill>
              <a:latin typeface="+mj-lt"/>
            </a:endParaRPr>
          </a:p>
        </p:txBody>
      </p:sp>
      <p:sp>
        <p:nvSpPr>
          <p:cNvPr id="24" name="TextBox 35"/>
          <p:cNvSpPr txBox="1">
            <a:spLocks noChangeArrowheads="1"/>
          </p:cNvSpPr>
          <p:nvPr/>
        </p:nvSpPr>
        <p:spPr bwMode="auto">
          <a:xfrm>
            <a:off x="4387850" y="1882775"/>
            <a:ext cx="1524000" cy="954088"/>
          </a:xfrm>
          <a:prstGeom prst="rect">
            <a:avLst/>
          </a:prstGeom>
          <a:noFill/>
          <a:ln w="9525">
            <a:noFill/>
            <a:miter lim="800000"/>
            <a:headEnd/>
            <a:tailEnd/>
          </a:ln>
        </p:spPr>
        <p:txBody>
          <a:bodyPr>
            <a:spAutoFit/>
          </a:bodyPr>
          <a:lstStyle/>
          <a:p>
            <a:pPr algn="r">
              <a:defRPr/>
            </a:pPr>
            <a:r>
              <a:rPr lang="en-US" sz="1400" dirty="0">
                <a:latin typeface="+mj-lt"/>
                <a:cs typeface="Lucida Sans Unicode" pitchFamily="34" charset="0"/>
              </a:rPr>
              <a:t>Hospitality Management Center</a:t>
            </a:r>
          </a:p>
          <a:p>
            <a:pPr algn="r">
              <a:defRPr/>
            </a:pPr>
            <a:r>
              <a:rPr lang="en-US" sz="1400" dirty="0">
                <a:latin typeface="+mj-lt"/>
                <a:cs typeface="Lucida Sans Unicode" pitchFamily="34" charset="0"/>
              </a:rPr>
              <a:t>at Public Square</a:t>
            </a:r>
          </a:p>
        </p:txBody>
      </p:sp>
      <p:pic>
        <p:nvPicPr>
          <p:cNvPr id="25" name="Picture 3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11850" y="2254250"/>
            <a:ext cx="914400" cy="60960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62725" y="1908175"/>
            <a:ext cx="871538" cy="46513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7" name="Text Box 13"/>
          <p:cNvSpPr txBox="1">
            <a:spLocks noChangeArrowheads="1"/>
          </p:cNvSpPr>
          <p:nvPr/>
        </p:nvSpPr>
        <p:spPr bwMode="auto">
          <a:xfrm>
            <a:off x="7419975" y="1517650"/>
            <a:ext cx="1773238" cy="514350"/>
          </a:xfrm>
          <a:prstGeom prst="rect">
            <a:avLst/>
          </a:prstGeom>
          <a:noFill/>
          <a:ln w="9525">
            <a:noFill/>
            <a:miter lim="800000"/>
            <a:headEnd/>
            <a:tailEnd/>
          </a:ln>
        </p:spPr>
        <p:txBody>
          <a:bodyPr lIns="83210" tIns="41605" rIns="83210" bIns="41605">
            <a:spAutoFit/>
          </a:bodyPr>
          <a:lstStyle/>
          <a:p>
            <a:pPr>
              <a:defRPr/>
            </a:pPr>
            <a:r>
              <a:rPr lang="en-US" sz="1400" dirty="0">
                <a:latin typeface="+mj-lt"/>
              </a:rPr>
              <a:t>Advanced Technology</a:t>
            </a:r>
          </a:p>
          <a:p>
            <a:pPr>
              <a:defRPr/>
            </a:pPr>
            <a:r>
              <a:rPr lang="en-US" sz="1400" dirty="0">
                <a:latin typeface="+mj-lt"/>
              </a:rPr>
              <a:t>Training Center </a:t>
            </a:r>
            <a:endParaRPr lang="en-US" sz="1100" dirty="0"/>
          </a:p>
        </p:txBody>
      </p:sp>
      <p:pic>
        <p:nvPicPr>
          <p:cNvPr id="28" name="Picture 7"/>
          <p:cNvPicPr>
            <a:picLocks noChangeAspect="1" noChangeArrowheads="1"/>
          </p:cNvPicPr>
          <p:nvPr/>
        </p:nvPicPr>
        <p:blipFill>
          <a:blip r:embed="rId11">
            <a:lum bright="10000" contrast="36000"/>
            <a:extLst>
              <a:ext uri="{28A0092B-C50C-407E-A947-70E740481C1C}">
                <a14:useLocalDpi xmlns:a14="http://schemas.microsoft.com/office/drawing/2010/main" val="0"/>
              </a:ext>
            </a:extLst>
          </a:blip>
          <a:srcRect/>
          <a:stretch>
            <a:fillRect/>
          </a:stretch>
        </p:blipFill>
        <p:spPr bwMode="auto">
          <a:xfrm>
            <a:off x="6743700" y="2638425"/>
            <a:ext cx="844550" cy="68738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9" name="Rectangle 8"/>
          <p:cNvSpPr>
            <a:spLocks noChangeAspect="1" noChangeArrowheads="1"/>
          </p:cNvSpPr>
          <p:nvPr/>
        </p:nvSpPr>
        <p:spPr bwMode="auto">
          <a:xfrm>
            <a:off x="6369050" y="3427413"/>
            <a:ext cx="1766888" cy="296862"/>
          </a:xfrm>
          <a:prstGeom prst="rect">
            <a:avLst/>
          </a:prstGeom>
          <a:noFill/>
          <a:ln w="12700">
            <a:noFill/>
            <a:miter lim="800000"/>
            <a:headEnd/>
            <a:tailEnd/>
          </a:ln>
          <a:effectLst/>
        </p:spPr>
        <p:txBody>
          <a:bodyPr lIns="82344" tIns="40450" rIns="82344" bIns="40450">
            <a:spAutoFit/>
          </a:bodyPr>
          <a:lstStyle/>
          <a:p>
            <a:pPr>
              <a:defRPr/>
            </a:pPr>
            <a:r>
              <a:rPr lang="en-US" sz="1400" dirty="0">
                <a:solidFill>
                  <a:schemeClr val="bg1"/>
                </a:solidFill>
                <a:latin typeface="+mj-lt"/>
              </a:rPr>
              <a:t>Metropolitan Campus</a:t>
            </a:r>
          </a:p>
        </p:txBody>
      </p:sp>
      <p:pic>
        <p:nvPicPr>
          <p:cNvPr id="31" name="Picture 9"/>
          <p:cNvPicPr>
            <a:picLocks noChangeAspect="1" noChangeArrowheads="1"/>
          </p:cNvPicPr>
          <p:nvPr/>
        </p:nvPicPr>
        <p:blipFill>
          <a:blip r:embed="rId12">
            <a:lum bright="18000" contrast="40000"/>
            <a:extLst>
              <a:ext uri="{28A0092B-C50C-407E-A947-70E740481C1C}">
                <a14:useLocalDpi xmlns:a14="http://schemas.microsoft.com/office/drawing/2010/main" val="0"/>
              </a:ext>
            </a:extLst>
          </a:blip>
          <a:srcRect/>
          <a:stretch>
            <a:fillRect/>
          </a:stretch>
        </p:blipFill>
        <p:spPr bwMode="auto">
          <a:xfrm>
            <a:off x="5584825" y="2982913"/>
            <a:ext cx="838200" cy="68580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2" name="Rectangle 10"/>
          <p:cNvSpPr>
            <a:spLocks noChangeAspect="1" noChangeArrowheads="1"/>
          </p:cNvSpPr>
          <p:nvPr/>
        </p:nvSpPr>
        <p:spPr bwMode="auto">
          <a:xfrm>
            <a:off x="5391150" y="3725863"/>
            <a:ext cx="2179638" cy="296862"/>
          </a:xfrm>
          <a:prstGeom prst="rect">
            <a:avLst/>
          </a:prstGeom>
          <a:noFill/>
          <a:ln w="12700">
            <a:noFill/>
            <a:miter lim="800000"/>
            <a:headEnd/>
            <a:tailEnd/>
          </a:ln>
          <a:effectLst/>
        </p:spPr>
        <p:txBody>
          <a:bodyPr lIns="82344" tIns="40450" rIns="82344" bIns="40450">
            <a:spAutoFit/>
          </a:bodyPr>
          <a:lstStyle/>
          <a:p>
            <a:pPr>
              <a:defRPr/>
            </a:pPr>
            <a:r>
              <a:rPr lang="en-US" sz="1400" dirty="0">
                <a:solidFill>
                  <a:schemeClr val="bg1"/>
                </a:solidFill>
                <a:latin typeface="+mj-lt"/>
              </a:rPr>
              <a:t>Unified Technologies Center</a:t>
            </a:r>
          </a:p>
        </p:txBody>
      </p:sp>
      <p:sp>
        <p:nvSpPr>
          <p:cNvPr id="43038" name="Text Box 21"/>
          <p:cNvSpPr txBox="1">
            <a:spLocks noChangeArrowheads="1"/>
          </p:cNvSpPr>
          <p:nvPr/>
        </p:nvSpPr>
        <p:spPr bwMode="auto">
          <a:xfrm>
            <a:off x="6076950" y="43942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r>
              <a:rPr lang="en-US" altLang="en-US" sz="1200" b="1">
                <a:solidFill>
                  <a:srgbClr val="C00000"/>
                </a:solidFill>
              </a:rPr>
              <a:t>Cuyahoga County</a:t>
            </a:r>
            <a:endParaRPr lang="en-US" altLang="en-US" sz="3600">
              <a:solidFill>
                <a:srgbClr val="C00000"/>
              </a:solidFill>
            </a:endParaRPr>
          </a:p>
        </p:txBody>
      </p:sp>
      <p:sp>
        <p:nvSpPr>
          <p:cNvPr id="34" name="Text Box 13"/>
          <p:cNvSpPr txBox="1">
            <a:spLocks noChangeArrowheads="1"/>
          </p:cNvSpPr>
          <p:nvPr/>
        </p:nvSpPr>
        <p:spPr bwMode="auto">
          <a:xfrm>
            <a:off x="1757363" y="1646239"/>
            <a:ext cx="3048000" cy="422275"/>
          </a:xfrm>
          <a:prstGeom prst="rect">
            <a:avLst/>
          </a:prstGeom>
          <a:noFill/>
          <a:ln w="9525">
            <a:noFill/>
            <a:miter lim="800000"/>
            <a:headEnd/>
            <a:tailEnd/>
          </a:ln>
        </p:spPr>
        <p:txBody>
          <a:bodyPr lIns="83210" tIns="41605" rIns="83210" bIns="41605">
            <a:spAutoFit/>
          </a:bodyPr>
          <a:lstStyle/>
          <a:p>
            <a:pPr algn="ctr">
              <a:defRPr/>
            </a:pPr>
            <a:r>
              <a:rPr lang="en-US" sz="2200" dirty="0">
                <a:latin typeface="+mj-lt"/>
              </a:rPr>
              <a:t>Serving Northeast Ohio</a:t>
            </a:r>
            <a:endParaRPr lang="en-US" sz="2200" dirty="0"/>
          </a:p>
        </p:txBody>
      </p:sp>
      <p:sp>
        <p:nvSpPr>
          <p:cNvPr id="43040" name="Text Box 22"/>
          <p:cNvSpPr txBox="1">
            <a:spLocks noChangeArrowheads="1"/>
          </p:cNvSpPr>
          <p:nvPr/>
        </p:nvSpPr>
        <p:spPr bwMode="auto">
          <a:xfrm>
            <a:off x="1589088" y="5272088"/>
            <a:ext cx="1752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9pPr>
          </a:lstStyle>
          <a:p>
            <a:pPr eaLnBrk="1" hangingPunct="1">
              <a:spcBef>
                <a:spcPct val="0"/>
              </a:spcBef>
              <a:buClrTx/>
              <a:buSzTx/>
              <a:buFontTx/>
              <a:buNone/>
            </a:pPr>
            <a:r>
              <a:rPr lang="en-US" altLang="en-US" sz="1200" b="1">
                <a:solidFill>
                  <a:srgbClr val="C00000"/>
                </a:solidFill>
              </a:rPr>
              <a:t>Lorain County</a:t>
            </a:r>
          </a:p>
          <a:p>
            <a:pPr eaLnBrk="1" hangingPunct="1">
              <a:spcBef>
                <a:spcPct val="0"/>
              </a:spcBef>
              <a:buClrTx/>
              <a:buSzTx/>
              <a:buFontTx/>
              <a:buNone/>
            </a:pPr>
            <a:endParaRPr lang="en-US" altLang="en-US" sz="3600"/>
          </a:p>
        </p:txBody>
      </p:sp>
    </p:spTree>
    <p:extLst>
      <p:ext uri="{BB962C8B-B14F-4D97-AF65-F5344CB8AC3E}">
        <p14:creationId xmlns:p14="http://schemas.microsoft.com/office/powerpoint/2010/main" val="753323709"/>
      </p:ext>
    </p:extLst>
  </p:cSld>
  <p:clrMapOvr>
    <a:masterClrMapping/>
  </p:clrMapOvr>
  <p:transition spd="med"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nodeType="afterGroup">
                            <p:stCondLst>
                              <p:cond delay="1000"/>
                            </p:stCondLst>
                            <p:childTnLst>
                              <p:par>
                                <p:cTn id="19" presetID="10"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par>
                          <p:cTn id="25" fill="hold" nodeType="afterGroup">
                            <p:stCondLst>
                              <p:cond delay="1500"/>
                            </p:stCondLst>
                            <p:childTnLst>
                              <p:par>
                                <p:cTn id="26" presetID="10"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par>
                          <p:cTn id="32" fill="hold" nodeType="afterGroup">
                            <p:stCondLst>
                              <p:cond delay="2000"/>
                            </p:stCondLst>
                            <p:childTnLst>
                              <p:par>
                                <p:cTn id="33" presetID="10" presetClass="entr" presetSubtype="0"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par>
                          <p:cTn id="36" fill="hold" nodeType="afterGroup">
                            <p:stCondLst>
                              <p:cond delay="2500"/>
                            </p:stCondLst>
                            <p:childTnLst>
                              <p:par>
                                <p:cTn id="37" presetID="10"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childTnLst>
                          </p:cTn>
                        </p:par>
                        <p:par>
                          <p:cTn id="46" fill="hold" nodeType="afterGroup">
                            <p:stCondLst>
                              <p:cond delay="3000"/>
                            </p:stCondLst>
                            <p:childTnLst>
                              <p:par>
                                <p:cTn id="47" presetID="10" presetClass="entr" presetSubtype="0"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par>
                                <p:cTn id="50" presetID="10" presetClass="entr" presetSubtype="0" fill="hold"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childTnLst>
                          </p:cTn>
                        </p:par>
                        <p:par>
                          <p:cTn id="53" fill="hold" nodeType="afterGroup">
                            <p:stCondLst>
                              <p:cond delay="3500"/>
                            </p:stCondLst>
                            <p:childTnLst>
                              <p:par>
                                <p:cTn id="54" presetID="10" presetClass="entr" presetSubtype="0"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childTnLst>
                          </p:cTn>
                        </p:par>
                        <p:par>
                          <p:cTn id="57" fill="hold" nodeType="afterGroup">
                            <p:stCondLst>
                              <p:cond delay="4000"/>
                            </p:stCondLst>
                            <p:childTnLst>
                              <p:par>
                                <p:cTn id="58" presetID="10" presetClass="entr" presetSubtype="0" fill="hold" nodeType="after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500"/>
                                        <p:tgtEl>
                                          <p:spTgt spid="2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childTnLst>
                          </p:cTn>
                        </p:par>
                        <p:par>
                          <p:cTn id="64" fill="hold" nodeType="afterGroup">
                            <p:stCondLst>
                              <p:cond delay="4500"/>
                            </p:stCondLst>
                            <p:childTnLst>
                              <p:par>
                                <p:cTn id="65" presetID="10" presetClass="entr" presetSubtype="0"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500"/>
                                        <p:tgtEl>
                                          <p:spTgt spid="3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fade">
                                      <p:cBhvr>
                                        <p:cTn id="7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6" grpId="0"/>
      <p:bldP spid="18" grpId="0"/>
      <p:bldP spid="23" grpId="0"/>
      <p:bldP spid="24" grpId="0"/>
      <p:bldP spid="27" grpId="0"/>
      <p:bldP spid="29"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400" y="886389"/>
            <a:ext cx="11404600" cy="647700"/>
          </a:xfrm>
        </p:spPr>
        <p:txBody>
          <a:bodyPr rtlCol="0">
            <a:noAutofit/>
          </a:bodyPr>
          <a:lstStyle/>
          <a:p>
            <a:pPr algn="ctr">
              <a:defRPr/>
            </a:pPr>
            <a:r>
              <a:rPr lang="en-US" b="1" spc="-91" dirty="0">
                <a:cs typeface="Arial" panose="020B0604020202020204" pitchFamily="34" charset="0"/>
              </a:rPr>
              <a:t>C</a:t>
            </a:r>
            <a:r>
              <a:rPr lang="en-US" b="1" spc="-105" dirty="0">
                <a:cs typeface="Arial" panose="020B0604020202020204" pitchFamily="34" charset="0"/>
              </a:rPr>
              <a:t>u</a:t>
            </a:r>
            <a:r>
              <a:rPr lang="en-US" b="1" spc="-185" dirty="0">
                <a:cs typeface="Arial" panose="020B0604020202020204" pitchFamily="34" charset="0"/>
              </a:rPr>
              <a:t>y</a:t>
            </a:r>
            <a:r>
              <a:rPr lang="en-US" b="1" spc="-111" dirty="0">
                <a:cs typeface="Arial" panose="020B0604020202020204" pitchFamily="34" charset="0"/>
              </a:rPr>
              <a:t>a</a:t>
            </a:r>
            <a:r>
              <a:rPr lang="en-US" b="1" spc="-120" dirty="0">
                <a:cs typeface="Arial" panose="020B0604020202020204" pitchFamily="34" charset="0"/>
              </a:rPr>
              <a:t>h</a:t>
            </a:r>
            <a:r>
              <a:rPr lang="en-US" b="1" spc="-95" dirty="0">
                <a:cs typeface="Arial" panose="020B0604020202020204" pitchFamily="34" charset="0"/>
              </a:rPr>
              <a:t>o</a:t>
            </a:r>
            <a:r>
              <a:rPr lang="en-US" b="1" spc="-215" dirty="0">
                <a:cs typeface="Arial" panose="020B0604020202020204" pitchFamily="34" charset="0"/>
              </a:rPr>
              <a:t>g</a:t>
            </a:r>
            <a:r>
              <a:rPr lang="en-US" b="1" spc="-25" dirty="0">
                <a:cs typeface="Arial" panose="020B0604020202020204" pitchFamily="34" charset="0"/>
              </a:rPr>
              <a:t>a</a:t>
            </a:r>
            <a:r>
              <a:rPr lang="en-US" b="1" spc="-200" dirty="0">
                <a:cs typeface="Arial" panose="020B0604020202020204" pitchFamily="34" charset="0"/>
              </a:rPr>
              <a:t> </a:t>
            </a:r>
            <a:r>
              <a:rPr lang="en-US" b="1" spc="-91" dirty="0">
                <a:cs typeface="Arial" panose="020B0604020202020204" pitchFamily="34" charset="0"/>
              </a:rPr>
              <a:t>C</a:t>
            </a:r>
            <a:r>
              <a:rPr lang="en-US" b="1" spc="-80" dirty="0">
                <a:cs typeface="Arial" panose="020B0604020202020204" pitchFamily="34" charset="0"/>
              </a:rPr>
              <a:t>o</a:t>
            </a:r>
            <a:r>
              <a:rPr lang="en-US" b="1" spc="-120" dirty="0">
                <a:cs typeface="Arial" panose="020B0604020202020204" pitchFamily="34" charset="0"/>
              </a:rPr>
              <a:t>mmun</a:t>
            </a:r>
            <a:r>
              <a:rPr lang="en-US" b="1" spc="-95" dirty="0">
                <a:cs typeface="Arial" panose="020B0604020202020204" pitchFamily="34" charset="0"/>
              </a:rPr>
              <a:t>it</a:t>
            </a:r>
            <a:r>
              <a:rPr lang="en-US" b="1" spc="-25" dirty="0">
                <a:cs typeface="Arial" panose="020B0604020202020204" pitchFamily="34" charset="0"/>
              </a:rPr>
              <a:t>y</a:t>
            </a:r>
            <a:r>
              <a:rPr lang="en-US" b="1" spc="-195" dirty="0">
                <a:cs typeface="Arial" panose="020B0604020202020204" pitchFamily="34" charset="0"/>
              </a:rPr>
              <a:t> </a:t>
            </a:r>
            <a:r>
              <a:rPr lang="en-US" b="1" spc="-91" dirty="0">
                <a:cs typeface="Arial" panose="020B0604020202020204" pitchFamily="34" charset="0"/>
              </a:rPr>
              <a:t>C</a:t>
            </a:r>
            <a:r>
              <a:rPr lang="en-US" b="1" spc="-80" dirty="0">
                <a:cs typeface="Arial" panose="020B0604020202020204" pitchFamily="34" charset="0"/>
              </a:rPr>
              <a:t>o</a:t>
            </a:r>
            <a:r>
              <a:rPr lang="en-US" b="1" spc="-85" dirty="0">
                <a:cs typeface="Arial" panose="020B0604020202020204" pitchFamily="34" charset="0"/>
              </a:rPr>
              <a:t>l</a:t>
            </a:r>
            <a:r>
              <a:rPr lang="en-US" b="1" spc="-95" dirty="0">
                <a:cs typeface="Arial" panose="020B0604020202020204" pitchFamily="34" charset="0"/>
              </a:rPr>
              <a:t>le</a:t>
            </a:r>
            <a:r>
              <a:rPr lang="en-US" b="1" spc="-155" dirty="0">
                <a:cs typeface="Arial" panose="020B0604020202020204" pitchFamily="34" charset="0"/>
              </a:rPr>
              <a:t>g</a:t>
            </a:r>
            <a:r>
              <a:rPr lang="en-US" b="1" dirty="0">
                <a:cs typeface="Arial" panose="020B0604020202020204" pitchFamily="34" charset="0"/>
              </a:rPr>
              <a:t>e</a:t>
            </a:r>
          </a:p>
        </p:txBody>
      </p:sp>
      <p:sp>
        <p:nvSpPr>
          <p:cNvPr id="4" name="object 6"/>
          <p:cNvSpPr txBox="1"/>
          <p:nvPr/>
        </p:nvSpPr>
        <p:spPr>
          <a:xfrm>
            <a:off x="459261" y="1810316"/>
            <a:ext cx="6220579" cy="4062651"/>
          </a:xfrm>
          <a:prstGeom prst="rect">
            <a:avLst/>
          </a:prstGeom>
        </p:spPr>
        <p:txBody>
          <a:bodyPr wrap="square" lIns="0" tIns="0" rIns="0" bIns="0">
            <a:spAutoFit/>
          </a:bodyPr>
          <a:lstStyle/>
          <a:p>
            <a:pPr marL="393690" indent="-380990">
              <a:buFont typeface="Arial" panose="020B0604020202020204" pitchFamily="34" charset="0"/>
              <a:buChar char="•"/>
              <a:defRPr/>
            </a:pPr>
            <a:r>
              <a:rPr sz="2400" spc="-75" dirty="0">
                <a:solidFill>
                  <a:srgbClr val="404040"/>
                </a:solidFill>
                <a:latin typeface="+mj-lt"/>
              </a:rPr>
              <a:t>A</a:t>
            </a:r>
            <a:r>
              <a:rPr sz="2400" spc="-45" dirty="0">
                <a:solidFill>
                  <a:srgbClr val="404040"/>
                </a:solidFill>
                <a:latin typeface="+mj-lt"/>
              </a:rPr>
              <a:t>v</a:t>
            </a:r>
            <a:r>
              <a:rPr sz="2400" dirty="0">
                <a:solidFill>
                  <a:srgbClr val="404040"/>
                </a:solidFill>
                <a:latin typeface="+mj-lt"/>
              </a:rPr>
              <a:t>e</a:t>
            </a:r>
            <a:r>
              <a:rPr sz="2400" spc="-25" dirty="0">
                <a:solidFill>
                  <a:srgbClr val="404040"/>
                </a:solidFill>
                <a:latin typeface="+mj-lt"/>
              </a:rPr>
              <a:t>r</a:t>
            </a:r>
            <a:r>
              <a:rPr sz="2400" dirty="0">
                <a:solidFill>
                  <a:srgbClr val="404040"/>
                </a:solidFill>
                <a:latin typeface="+mj-lt"/>
              </a:rPr>
              <a:t>a</a:t>
            </a:r>
            <a:r>
              <a:rPr sz="2400" spc="-60" dirty="0">
                <a:solidFill>
                  <a:srgbClr val="404040"/>
                </a:solidFill>
                <a:latin typeface="+mj-lt"/>
              </a:rPr>
              <a:t>g</a:t>
            </a:r>
            <a:r>
              <a:rPr sz="2400" dirty="0">
                <a:solidFill>
                  <a:srgbClr val="404040"/>
                </a:solidFill>
                <a:latin typeface="+mj-lt"/>
              </a:rPr>
              <a:t>e </a:t>
            </a:r>
            <a:r>
              <a:rPr sz="2400" spc="-11" dirty="0">
                <a:solidFill>
                  <a:srgbClr val="404040"/>
                </a:solidFill>
                <a:latin typeface="+mj-lt"/>
              </a:rPr>
              <a:t>a</a:t>
            </a:r>
            <a:r>
              <a:rPr sz="2400" spc="-55" dirty="0">
                <a:solidFill>
                  <a:srgbClr val="404040"/>
                </a:solidFill>
                <a:latin typeface="+mj-lt"/>
              </a:rPr>
              <a:t>g</a:t>
            </a:r>
            <a:r>
              <a:rPr sz="2400" dirty="0">
                <a:solidFill>
                  <a:srgbClr val="404040"/>
                </a:solidFill>
                <a:latin typeface="+mj-lt"/>
              </a:rPr>
              <a:t>e</a:t>
            </a:r>
            <a:r>
              <a:rPr sz="2400" spc="5" dirty="0">
                <a:solidFill>
                  <a:srgbClr val="404040"/>
                </a:solidFill>
                <a:latin typeface="+mj-lt"/>
              </a:rPr>
              <a:t> </a:t>
            </a:r>
            <a:r>
              <a:rPr sz="2400" spc="-5" dirty="0">
                <a:solidFill>
                  <a:srgbClr val="404040"/>
                </a:solidFill>
                <a:latin typeface="+mj-lt"/>
              </a:rPr>
              <a:t>i</a:t>
            </a:r>
            <a:r>
              <a:rPr sz="2400" dirty="0">
                <a:solidFill>
                  <a:srgbClr val="404040"/>
                </a:solidFill>
                <a:latin typeface="+mj-lt"/>
              </a:rPr>
              <a:t>s </a:t>
            </a:r>
            <a:r>
              <a:rPr lang="en-US" sz="2400" dirty="0" smtClean="0">
                <a:solidFill>
                  <a:srgbClr val="404040"/>
                </a:solidFill>
                <a:latin typeface="+mj-lt"/>
              </a:rPr>
              <a:t>27</a:t>
            </a:r>
            <a:endParaRPr lang="en-US" sz="2400" dirty="0">
              <a:latin typeface="+mj-lt"/>
            </a:endParaRPr>
          </a:p>
          <a:p>
            <a:pPr marL="393690" indent="-380990">
              <a:buFont typeface="Arial" panose="020B0604020202020204" pitchFamily="34" charset="0"/>
              <a:buChar char="•"/>
              <a:defRPr/>
            </a:pPr>
            <a:endParaRPr lang="en-US" sz="2400" spc="-15" dirty="0">
              <a:solidFill>
                <a:srgbClr val="404040"/>
              </a:solidFill>
              <a:latin typeface="+mj-lt"/>
            </a:endParaRPr>
          </a:p>
          <a:p>
            <a:pPr marL="393690" indent="-380990">
              <a:buFont typeface="Arial" panose="020B0604020202020204" pitchFamily="34" charset="0"/>
              <a:buChar char="•"/>
              <a:defRPr/>
            </a:pPr>
            <a:r>
              <a:rPr sz="2400" spc="-15" dirty="0">
                <a:solidFill>
                  <a:srgbClr val="404040"/>
                </a:solidFill>
                <a:latin typeface="+mj-lt"/>
              </a:rPr>
              <a:t>7</a:t>
            </a:r>
            <a:r>
              <a:rPr sz="2400" spc="-25" dirty="0">
                <a:solidFill>
                  <a:srgbClr val="404040"/>
                </a:solidFill>
                <a:latin typeface="+mj-lt"/>
              </a:rPr>
              <a:t>0</a:t>
            </a:r>
            <a:r>
              <a:rPr lang="en-US" sz="2400" spc="-25" dirty="0">
                <a:solidFill>
                  <a:srgbClr val="404040"/>
                </a:solidFill>
                <a:latin typeface="+mj-lt"/>
              </a:rPr>
              <a:t> percent</a:t>
            </a:r>
            <a:r>
              <a:rPr sz="2400" spc="11" dirty="0">
                <a:solidFill>
                  <a:srgbClr val="404040"/>
                </a:solidFill>
                <a:latin typeface="+mj-lt"/>
              </a:rPr>
              <a:t> </a:t>
            </a:r>
            <a:r>
              <a:rPr sz="2400" spc="-15" dirty="0">
                <a:solidFill>
                  <a:srgbClr val="404040"/>
                </a:solidFill>
                <a:latin typeface="+mj-lt"/>
              </a:rPr>
              <a:t>are</a:t>
            </a:r>
            <a:r>
              <a:rPr sz="2400" spc="-5" dirty="0">
                <a:solidFill>
                  <a:srgbClr val="404040"/>
                </a:solidFill>
                <a:latin typeface="+mj-lt"/>
              </a:rPr>
              <a:t> i</a:t>
            </a:r>
            <a:r>
              <a:rPr sz="2400" dirty="0">
                <a:solidFill>
                  <a:srgbClr val="404040"/>
                </a:solidFill>
                <a:latin typeface="+mj-lt"/>
              </a:rPr>
              <a:t>n </a:t>
            </a:r>
            <a:r>
              <a:rPr sz="2400" spc="-15" dirty="0">
                <a:solidFill>
                  <a:srgbClr val="404040"/>
                </a:solidFill>
                <a:latin typeface="+mj-lt"/>
              </a:rPr>
              <a:t>career/te</a:t>
            </a:r>
            <a:r>
              <a:rPr sz="2400" spc="80" dirty="0">
                <a:solidFill>
                  <a:srgbClr val="404040"/>
                </a:solidFill>
                <a:latin typeface="+mj-lt"/>
              </a:rPr>
              <a:t>c</a:t>
            </a:r>
            <a:r>
              <a:rPr sz="2400" spc="-15" dirty="0">
                <a:solidFill>
                  <a:srgbClr val="404040"/>
                </a:solidFill>
                <a:latin typeface="+mj-lt"/>
              </a:rPr>
              <a:t>h</a:t>
            </a:r>
            <a:r>
              <a:rPr sz="2400" spc="-11" dirty="0">
                <a:solidFill>
                  <a:srgbClr val="404040"/>
                </a:solidFill>
                <a:latin typeface="+mj-lt"/>
              </a:rPr>
              <a:t>n</a:t>
            </a:r>
            <a:r>
              <a:rPr sz="2400" spc="-5" dirty="0">
                <a:solidFill>
                  <a:srgbClr val="404040"/>
                </a:solidFill>
                <a:latin typeface="+mj-lt"/>
              </a:rPr>
              <a:t>ica</a:t>
            </a:r>
            <a:r>
              <a:rPr sz="2400" dirty="0">
                <a:solidFill>
                  <a:srgbClr val="404040"/>
                </a:solidFill>
                <a:latin typeface="+mj-lt"/>
              </a:rPr>
              <a:t>l</a:t>
            </a:r>
            <a:r>
              <a:rPr sz="2400" spc="-15" dirty="0">
                <a:solidFill>
                  <a:srgbClr val="404040"/>
                </a:solidFill>
                <a:latin typeface="+mj-lt"/>
              </a:rPr>
              <a:t> p</a:t>
            </a:r>
            <a:r>
              <a:rPr sz="2400" spc="-60" dirty="0">
                <a:solidFill>
                  <a:srgbClr val="404040"/>
                </a:solidFill>
                <a:latin typeface="+mj-lt"/>
              </a:rPr>
              <a:t>r</a:t>
            </a:r>
            <a:r>
              <a:rPr sz="2400" spc="-15" dirty="0">
                <a:solidFill>
                  <a:srgbClr val="404040"/>
                </a:solidFill>
                <a:latin typeface="+mj-lt"/>
              </a:rPr>
              <a:t>og</a:t>
            </a:r>
            <a:r>
              <a:rPr sz="2400" spc="-35" dirty="0">
                <a:solidFill>
                  <a:srgbClr val="404040"/>
                </a:solidFill>
                <a:latin typeface="+mj-lt"/>
              </a:rPr>
              <a:t>r</a:t>
            </a:r>
            <a:r>
              <a:rPr sz="2400" spc="-15" dirty="0">
                <a:solidFill>
                  <a:srgbClr val="404040"/>
                </a:solidFill>
                <a:latin typeface="+mj-lt"/>
              </a:rPr>
              <a:t>a</a:t>
            </a:r>
            <a:r>
              <a:rPr sz="2400" spc="-31" dirty="0">
                <a:solidFill>
                  <a:srgbClr val="404040"/>
                </a:solidFill>
                <a:latin typeface="+mj-lt"/>
              </a:rPr>
              <a:t>m</a:t>
            </a:r>
            <a:r>
              <a:rPr sz="2400" dirty="0">
                <a:solidFill>
                  <a:srgbClr val="404040"/>
                </a:solidFill>
                <a:latin typeface="+mj-lt"/>
              </a:rPr>
              <a:t>s</a:t>
            </a:r>
            <a:endParaRPr lang="en-US" sz="2400" dirty="0">
              <a:latin typeface="+mj-lt"/>
            </a:endParaRPr>
          </a:p>
          <a:p>
            <a:pPr marL="393690" indent="-380990">
              <a:buFont typeface="Arial" panose="020B0604020202020204" pitchFamily="34" charset="0"/>
              <a:buChar char="•"/>
              <a:defRPr/>
            </a:pPr>
            <a:endParaRPr lang="en-US" sz="2400" dirty="0">
              <a:solidFill>
                <a:srgbClr val="404040"/>
              </a:solidFill>
              <a:latin typeface="+mj-lt"/>
            </a:endParaRPr>
          </a:p>
          <a:p>
            <a:pPr marL="393690" indent="-380990">
              <a:buFont typeface="Arial" panose="020B0604020202020204" pitchFamily="34" charset="0"/>
              <a:buChar char="•"/>
              <a:defRPr/>
            </a:pPr>
            <a:r>
              <a:rPr lang="en-US" sz="2400" dirty="0" smtClean="0">
                <a:solidFill>
                  <a:srgbClr val="404040"/>
                </a:solidFill>
                <a:latin typeface="+mj-lt"/>
              </a:rPr>
              <a:t>50</a:t>
            </a:r>
            <a:r>
              <a:rPr lang="en-US" sz="2400" spc="-15" dirty="0" smtClean="0">
                <a:solidFill>
                  <a:srgbClr val="404040"/>
                </a:solidFill>
                <a:latin typeface="+mj-lt"/>
              </a:rPr>
              <a:t> </a:t>
            </a:r>
            <a:r>
              <a:rPr lang="en-US" sz="2400" spc="-15" dirty="0">
                <a:solidFill>
                  <a:srgbClr val="404040"/>
                </a:solidFill>
                <a:latin typeface="+mj-lt"/>
              </a:rPr>
              <a:t>percent</a:t>
            </a:r>
            <a:r>
              <a:rPr sz="2400" spc="11" dirty="0">
                <a:solidFill>
                  <a:srgbClr val="404040"/>
                </a:solidFill>
                <a:latin typeface="+mj-lt"/>
              </a:rPr>
              <a:t> </a:t>
            </a:r>
            <a:r>
              <a:rPr sz="2400" dirty="0">
                <a:solidFill>
                  <a:srgbClr val="404040"/>
                </a:solidFill>
                <a:latin typeface="+mj-lt"/>
              </a:rPr>
              <a:t>pl</a:t>
            </a:r>
            <a:r>
              <a:rPr sz="2400" spc="-15" dirty="0">
                <a:solidFill>
                  <a:srgbClr val="404040"/>
                </a:solidFill>
                <a:latin typeface="+mj-lt"/>
              </a:rPr>
              <a:t>a</a:t>
            </a:r>
            <a:r>
              <a:rPr sz="2400" dirty="0">
                <a:solidFill>
                  <a:srgbClr val="404040"/>
                </a:solidFill>
                <a:latin typeface="+mj-lt"/>
              </a:rPr>
              <a:t>ce </a:t>
            </a:r>
            <a:r>
              <a:rPr sz="2400" spc="5" dirty="0">
                <a:solidFill>
                  <a:srgbClr val="404040"/>
                </a:solidFill>
                <a:latin typeface="+mj-lt"/>
              </a:rPr>
              <a:t>i</a:t>
            </a:r>
            <a:r>
              <a:rPr sz="2400" dirty="0">
                <a:solidFill>
                  <a:srgbClr val="404040"/>
                </a:solidFill>
                <a:latin typeface="+mj-lt"/>
              </a:rPr>
              <a:t>nto</a:t>
            </a:r>
            <a:r>
              <a:rPr sz="2400" spc="-15" dirty="0">
                <a:solidFill>
                  <a:srgbClr val="404040"/>
                </a:solidFill>
                <a:latin typeface="+mj-lt"/>
              </a:rPr>
              <a:t> </a:t>
            </a:r>
            <a:r>
              <a:rPr sz="2400" dirty="0">
                <a:solidFill>
                  <a:srgbClr val="404040"/>
                </a:solidFill>
                <a:latin typeface="+mj-lt"/>
              </a:rPr>
              <a:t>De</a:t>
            </a:r>
            <a:r>
              <a:rPr sz="2400" spc="-51" dirty="0">
                <a:solidFill>
                  <a:srgbClr val="404040"/>
                </a:solidFill>
                <a:latin typeface="+mj-lt"/>
              </a:rPr>
              <a:t>v</a:t>
            </a:r>
            <a:r>
              <a:rPr sz="2400" dirty="0">
                <a:solidFill>
                  <a:srgbClr val="404040"/>
                </a:solidFill>
                <a:latin typeface="+mj-lt"/>
              </a:rPr>
              <a:t>elop</a:t>
            </a:r>
            <a:r>
              <a:rPr sz="2400" spc="-15" dirty="0">
                <a:solidFill>
                  <a:srgbClr val="404040"/>
                </a:solidFill>
                <a:latin typeface="+mj-lt"/>
              </a:rPr>
              <a:t>m</a:t>
            </a:r>
            <a:r>
              <a:rPr sz="2400" dirty="0">
                <a:solidFill>
                  <a:srgbClr val="404040"/>
                </a:solidFill>
                <a:latin typeface="+mj-lt"/>
              </a:rPr>
              <a:t>ental</a:t>
            </a:r>
            <a:r>
              <a:rPr sz="2400" spc="-11" dirty="0">
                <a:solidFill>
                  <a:srgbClr val="404040"/>
                </a:solidFill>
                <a:latin typeface="+mj-lt"/>
              </a:rPr>
              <a:t> </a:t>
            </a:r>
            <a:r>
              <a:rPr sz="2400" dirty="0">
                <a:solidFill>
                  <a:srgbClr val="404040"/>
                </a:solidFill>
                <a:latin typeface="+mj-lt"/>
              </a:rPr>
              <a:t>m</a:t>
            </a:r>
            <a:r>
              <a:rPr sz="2400" spc="-15" dirty="0">
                <a:solidFill>
                  <a:srgbClr val="404040"/>
                </a:solidFill>
                <a:latin typeface="+mj-lt"/>
              </a:rPr>
              <a:t>a</a:t>
            </a:r>
            <a:r>
              <a:rPr sz="2400" dirty="0">
                <a:solidFill>
                  <a:srgbClr val="404040"/>
                </a:solidFill>
                <a:latin typeface="+mj-lt"/>
              </a:rPr>
              <a:t>th</a:t>
            </a:r>
            <a:r>
              <a:rPr lang="en-US" sz="2400" dirty="0">
                <a:solidFill>
                  <a:srgbClr val="404040"/>
                </a:solidFill>
                <a:latin typeface="+mj-lt"/>
              </a:rPr>
              <a:t>*</a:t>
            </a:r>
            <a:endParaRPr lang="en-US" sz="2400" dirty="0">
              <a:latin typeface="+mj-lt"/>
            </a:endParaRPr>
          </a:p>
          <a:p>
            <a:pPr marL="393690" indent="-380990">
              <a:buFont typeface="Arial" panose="020B0604020202020204" pitchFamily="34" charset="0"/>
              <a:buChar char="•"/>
              <a:defRPr/>
            </a:pPr>
            <a:endParaRPr lang="en-US" sz="2400" spc="-15" dirty="0">
              <a:solidFill>
                <a:srgbClr val="404040"/>
              </a:solidFill>
              <a:latin typeface="+mj-lt"/>
            </a:endParaRPr>
          </a:p>
          <a:p>
            <a:pPr marL="393690" indent="-380990">
              <a:buFont typeface="Arial" panose="020B0604020202020204" pitchFamily="34" charset="0"/>
              <a:buChar char="•"/>
              <a:defRPr/>
            </a:pPr>
            <a:r>
              <a:rPr lang="en-US" sz="2400" spc="-15" dirty="0" smtClean="0">
                <a:solidFill>
                  <a:srgbClr val="404040"/>
                </a:solidFill>
                <a:latin typeface="+mj-lt"/>
              </a:rPr>
              <a:t>4</a:t>
            </a:r>
            <a:r>
              <a:rPr sz="2400" spc="-25" dirty="0" smtClean="0">
                <a:solidFill>
                  <a:srgbClr val="404040"/>
                </a:solidFill>
                <a:latin typeface="+mj-lt"/>
              </a:rPr>
              <a:t>0</a:t>
            </a:r>
            <a:r>
              <a:rPr lang="en-US" sz="2400" spc="-25" dirty="0" smtClean="0">
                <a:solidFill>
                  <a:srgbClr val="404040"/>
                </a:solidFill>
                <a:latin typeface="+mj-lt"/>
              </a:rPr>
              <a:t> </a:t>
            </a:r>
            <a:r>
              <a:rPr lang="en-US" sz="2400" spc="-25" dirty="0">
                <a:solidFill>
                  <a:srgbClr val="404040"/>
                </a:solidFill>
                <a:latin typeface="+mj-lt"/>
              </a:rPr>
              <a:t>percent</a:t>
            </a:r>
            <a:r>
              <a:rPr sz="2400" spc="11" dirty="0">
                <a:solidFill>
                  <a:srgbClr val="404040"/>
                </a:solidFill>
                <a:latin typeface="+mj-lt"/>
              </a:rPr>
              <a:t> </a:t>
            </a:r>
            <a:r>
              <a:rPr sz="2400" spc="-11" dirty="0">
                <a:solidFill>
                  <a:srgbClr val="404040"/>
                </a:solidFill>
                <a:latin typeface="+mj-lt"/>
              </a:rPr>
              <a:t>pl</a:t>
            </a:r>
            <a:r>
              <a:rPr sz="2400" spc="-25" dirty="0">
                <a:solidFill>
                  <a:srgbClr val="404040"/>
                </a:solidFill>
                <a:latin typeface="+mj-lt"/>
              </a:rPr>
              <a:t>a</a:t>
            </a:r>
            <a:r>
              <a:rPr sz="2400" spc="-15" dirty="0">
                <a:solidFill>
                  <a:srgbClr val="404040"/>
                </a:solidFill>
                <a:latin typeface="+mj-lt"/>
              </a:rPr>
              <a:t>ce</a:t>
            </a:r>
            <a:r>
              <a:rPr sz="2400" spc="5" dirty="0">
                <a:solidFill>
                  <a:srgbClr val="404040"/>
                </a:solidFill>
                <a:latin typeface="+mj-lt"/>
              </a:rPr>
              <a:t> </a:t>
            </a:r>
            <a:r>
              <a:rPr sz="2400" spc="-5" dirty="0">
                <a:solidFill>
                  <a:srgbClr val="404040"/>
                </a:solidFill>
                <a:latin typeface="+mj-lt"/>
              </a:rPr>
              <a:t>int</a:t>
            </a:r>
            <a:r>
              <a:rPr sz="2400" dirty="0">
                <a:solidFill>
                  <a:srgbClr val="404040"/>
                </a:solidFill>
                <a:latin typeface="+mj-lt"/>
              </a:rPr>
              <a:t>o</a:t>
            </a:r>
            <a:r>
              <a:rPr sz="2400" spc="-11" dirty="0">
                <a:solidFill>
                  <a:srgbClr val="404040"/>
                </a:solidFill>
                <a:latin typeface="+mj-lt"/>
              </a:rPr>
              <a:t> </a:t>
            </a:r>
            <a:r>
              <a:rPr sz="2400" spc="-15" dirty="0">
                <a:solidFill>
                  <a:srgbClr val="404040"/>
                </a:solidFill>
                <a:latin typeface="+mj-lt"/>
              </a:rPr>
              <a:t>De</a:t>
            </a:r>
            <a:r>
              <a:rPr sz="2400" spc="-60" dirty="0">
                <a:solidFill>
                  <a:srgbClr val="404040"/>
                </a:solidFill>
                <a:latin typeface="+mj-lt"/>
              </a:rPr>
              <a:t>v</a:t>
            </a:r>
            <a:r>
              <a:rPr sz="2400" spc="-15" dirty="0">
                <a:solidFill>
                  <a:srgbClr val="404040"/>
                </a:solidFill>
                <a:latin typeface="+mj-lt"/>
              </a:rPr>
              <a:t>elop</a:t>
            </a:r>
            <a:r>
              <a:rPr sz="2400" spc="-31" dirty="0">
                <a:solidFill>
                  <a:srgbClr val="404040"/>
                </a:solidFill>
                <a:latin typeface="+mj-lt"/>
              </a:rPr>
              <a:t>m</a:t>
            </a:r>
            <a:r>
              <a:rPr sz="2400" spc="-11" dirty="0">
                <a:solidFill>
                  <a:srgbClr val="404040"/>
                </a:solidFill>
                <a:latin typeface="+mj-lt"/>
              </a:rPr>
              <a:t>ental</a:t>
            </a:r>
            <a:r>
              <a:rPr sz="2400" dirty="0">
                <a:solidFill>
                  <a:srgbClr val="404040"/>
                </a:solidFill>
                <a:latin typeface="+mj-lt"/>
              </a:rPr>
              <a:t> </a:t>
            </a:r>
            <a:r>
              <a:rPr sz="2400" spc="-15" dirty="0">
                <a:solidFill>
                  <a:srgbClr val="404040"/>
                </a:solidFill>
                <a:latin typeface="+mj-lt"/>
              </a:rPr>
              <a:t>En</a:t>
            </a:r>
            <a:r>
              <a:rPr sz="2400" dirty="0">
                <a:solidFill>
                  <a:srgbClr val="404040"/>
                </a:solidFill>
                <a:latin typeface="+mj-lt"/>
              </a:rPr>
              <a:t>glish</a:t>
            </a:r>
            <a:r>
              <a:rPr lang="en-US" sz="2400" dirty="0">
                <a:solidFill>
                  <a:srgbClr val="404040"/>
                </a:solidFill>
                <a:latin typeface="+mj-lt"/>
              </a:rPr>
              <a:t>*</a:t>
            </a:r>
            <a:endParaRPr lang="en-US" sz="2400" dirty="0">
              <a:latin typeface="+mj-lt"/>
            </a:endParaRPr>
          </a:p>
          <a:p>
            <a:pPr marL="393690" indent="-380990">
              <a:buFont typeface="Arial" panose="020B0604020202020204" pitchFamily="34" charset="0"/>
              <a:buChar char="•"/>
              <a:defRPr/>
            </a:pPr>
            <a:endParaRPr lang="en-US" sz="2400" dirty="0">
              <a:solidFill>
                <a:srgbClr val="404040"/>
              </a:solidFill>
              <a:latin typeface="+mj-lt"/>
            </a:endParaRPr>
          </a:p>
          <a:p>
            <a:pPr marL="393690" indent="-380990">
              <a:buFont typeface="Arial" panose="020B0604020202020204" pitchFamily="34" charset="0"/>
              <a:buChar char="•"/>
              <a:defRPr/>
            </a:pPr>
            <a:r>
              <a:rPr lang="en-US" sz="2400" dirty="0" smtClean="0">
                <a:solidFill>
                  <a:srgbClr val="404040"/>
                </a:solidFill>
                <a:latin typeface="+mj-lt"/>
              </a:rPr>
              <a:t>Over </a:t>
            </a:r>
            <a:r>
              <a:rPr sz="2400" dirty="0" smtClean="0">
                <a:solidFill>
                  <a:srgbClr val="404040"/>
                </a:solidFill>
                <a:latin typeface="+mj-lt"/>
              </a:rPr>
              <a:t>6</a:t>
            </a:r>
            <a:r>
              <a:rPr sz="2400" spc="-15" dirty="0" smtClean="0">
                <a:solidFill>
                  <a:srgbClr val="404040"/>
                </a:solidFill>
                <a:latin typeface="+mj-lt"/>
              </a:rPr>
              <a:t>0</a:t>
            </a:r>
            <a:r>
              <a:rPr lang="en-US" sz="2400" spc="-15" dirty="0" smtClean="0">
                <a:solidFill>
                  <a:srgbClr val="404040"/>
                </a:solidFill>
                <a:latin typeface="+mj-lt"/>
              </a:rPr>
              <a:t> </a:t>
            </a:r>
            <a:r>
              <a:rPr lang="en-US" sz="2400" spc="-15" dirty="0">
                <a:solidFill>
                  <a:srgbClr val="404040"/>
                </a:solidFill>
                <a:latin typeface="+mj-lt"/>
              </a:rPr>
              <a:t>percent </a:t>
            </a:r>
            <a:r>
              <a:rPr sz="2400" dirty="0">
                <a:solidFill>
                  <a:srgbClr val="404040"/>
                </a:solidFill>
                <a:latin typeface="+mj-lt"/>
              </a:rPr>
              <a:t>recei</a:t>
            </a:r>
            <a:r>
              <a:rPr sz="2400" spc="-45" dirty="0">
                <a:solidFill>
                  <a:srgbClr val="404040"/>
                </a:solidFill>
                <a:latin typeface="+mj-lt"/>
              </a:rPr>
              <a:t>v</a:t>
            </a:r>
            <a:r>
              <a:rPr sz="2400" dirty="0">
                <a:solidFill>
                  <a:srgbClr val="404040"/>
                </a:solidFill>
                <a:latin typeface="+mj-lt"/>
              </a:rPr>
              <a:t>e</a:t>
            </a:r>
            <a:r>
              <a:rPr sz="2400" spc="-20" dirty="0">
                <a:solidFill>
                  <a:srgbClr val="404040"/>
                </a:solidFill>
                <a:latin typeface="+mj-lt"/>
              </a:rPr>
              <a:t> </a:t>
            </a:r>
            <a:r>
              <a:rPr sz="2400" dirty="0">
                <a:solidFill>
                  <a:srgbClr val="404040"/>
                </a:solidFill>
                <a:latin typeface="+mj-lt"/>
              </a:rPr>
              <a:t>fi</a:t>
            </a:r>
            <a:r>
              <a:rPr sz="2400" spc="5" dirty="0">
                <a:solidFill>
                  <a:srgbClr val="404040"/>
                </a:solidFill>
                <a:latin typeface="+mj-lt"/>
              </a:rPr>
              <a:t>n</a:t>
            </a:r>
            <a:r>
              <a:rPr sz="2400" dirty="0">
                <a:solidFill>
                  <a:srgbClr val="404040"/>
                </a:solidFill>
                <a:latin typeface="+mj-lt"/>
              </a:rPr>
              <a:t>anci</a:t>
            </a:r>
            <a:r>
              <a:rPr sz="2400" spc="-11" dirty="0">
                <a:solidFill>
                  <a:srgbClr val="404040"/>
                </a:solidFill>
                <a:latin typeface="+mj-lt"/>
              </a:rPr>
              <a:t>a</a:t>
            </a:r>
            <a:r>
              <a:rPr sz="2400" dirty="0">
                <a:solidFill>
                  <a:srgbClr val="404040"/>
                </a:solidFill>
                <a:latin typeface="+mj-lt"/>
              </a:rPr>
              <a:t>l</a:t>
            </a:r>
            <a:r>
              <a:rPr sz="2400" spc="-15" dirty="0">
                <a:solidFill>
                  <a:srgbClr val="404040"/>
                </a:solidFill>
                <a:latin typeface="+mj-lt"/>
              </a:rPr>
              <a:t> </a:t>
            </a:r>
            <a:r>
              <a:rPr sz="2400" dirty="0">
                <a:solidFill>
                  <a:srgbClr val="404040"/>
                </a:solidFill>
                <a:latin typeface="+mj-lt"/>
              </a:rPr>
              <a:t>aid</a:t>
            </a:r>
            <a:endParaRPr lang="en-US" sz="2400" dirty="0">
              <a:solidFill>
                <a:srgbClr val="404040"/>
              </a:solidFill>
              <a:latin typeface="+mj-lt"/>
            </a:endParaRPr>
          </a:p>
          <a:p>
            <a:pPr marL="12700">
              <a:defRPr/>
            </a:pPr>
            <a:endParaRPr lang="en-US" sz="2400" dirty="0">
              <a:solidFill>
                <a:srgbClr val="404040"/>
              </a:solidFill>
              <a:latin typeface="+mj-lt"/>
            </a:endParaRPr>
          </a:p>
          <a:p>
            <a:pPr marL="393690" indent="-380990">
              <a:buFont typeface="Arial" panose="020B0604020202020204" pitchFamily="34" charset="0"/>
              <a:buChar char="•"/>
              <a:defRPr/>
            </a:pPr>
            <a:r>
              <a:rPr lang="en-US" sz="2400" dirty="0">
                <a:solidFill>
                  <a:srgbClr val="404040"/>
                </a:solidFill>
                <a:latin typeface="+mj-lt"/>
              </a:rPr>
              <a:t>44,000 credit &amp; 10,000 non-credit students</a:t>
            </a:r>
            <a:endParaRPr sz="2400" dirty="0">
              <a:latin typeface="+mj-lt"/>
            </a:endParaRPr>
          </a:p>
        </p:txBody>
      </p:sp>
      <p:sp>
        <p:nvSpPr>
          <p:cNvPr id="40964" name="object 7"/>
          <p:cNvSpPr>
            <a:spLocks noGrp="1"/>
          </p:cNvSpPr>
          <p:nvPr>
            <p:ph idx="1"/>
          </p:nvPr>
        </p:nvSpPr>
        <p:spPr bwMode="auto">
          <a:xfrm>
            <a:off x="7114309" y="1914128"/>
            <a:ext cx="4523509" cy="3855028"/>
          </a:xfrm>
          <a:blipFill dpi="0" rotWithShape="1">
            <a:blip r:embed="rId3"/>
            <a:srcRect/>
            <a:stretch>
              <a:fillRect/>
            </a:stretch>
          </a:blipFill>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rmAutofit/>
          </a:bodyPr>
          <a:lstStyle/>
          <a:p>
            <a:r>
              <a:rPr lang="en-US" altLang="en-US" smtClean="0">
                <a:latin typeface="Arial" panose="020B0604020202020204" pitchFamily="34" charset="0"/>
                <a:cs typeface="Arial" panose="020B0604020202020204" pitchFamily="34" charset="0"/>
              </a:rPr>
              <a:t> </a:t>
            </a:r>
          </a:p>
        </p:txBody>
      </p:sp>
      <p:sp>
        <p:nvSpPr>
          <p:cNvPr id="40966" name="Slide Number Placeholder 4"/>
          <p:cNvSpPr>
            <a:spLocks noGrp="1"/>
          </p:cNvSpPr>
          <p:nvPr>
            <p:ph type="sldNum" sz="quarter" idx="10"/>
          </p:nvPr>
        </p:nvSpPr>
        <p:spPr bwMode="auto">
          <a:xfrm>
            <a:off x="459261" y="6444613"/>
            <a:ext cx="3140364" cy="182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990575" indent="-380990">
              <a:defRPr>
                <a:solidFill>
                  <a:schemeClr val="tx1"/>
                </a:solidFill>
                <a:latin typeface="Calibri" panose="020F0502020204030204" pitchFamily="34" charset="0"/>
                <a:cs typeface="Arial" panose="020B0604020202020204" pitchFamily="34" charset="0"/>
              </a:defRPr>
            </a:lvl2pPr>
            <a:lvl3pPr marL="1523962" indent="-304792">
              <a:defRPr>
                <a:solidFill>
                  <a:schemeClr val="tx1"/>
                </a:solidFill>
                <a:latin typeface="Calibri" panose="020F0502020204030204" pitchFamily="34" charset="0"/>
                <a:cs typeface="Arial" panose="020B0604020202020204" pitchFamily="34" charset="0"/>
              </a:defRPr>
            </a:lvl3pPr>
            <a:lvl4pPr marL="2133547" indent="-304792">
              <a:defRPr>
                <a:solidFill>
                  <a:schemeClr val="tx1"/>
                </a:solidFill>
                <a:latin typeface="Calibri" panose="020F0502020204030204" pitchFamily="34" charset="0"/>
                <a:cs typeface="Arial" panose="020B0604020202020204" pitchFamily="34" charset="0"/>
              </a:defRPr>
            </a:lvl4pPr>
            <a:lvl5pPr marL="2743131" indent="-304792">
              <a:defRPr>
                <a:solidFill>
                  <a:schemeClr val="tx1"/>
                </a:solidFill>
                <a:latin typeface="Calibri" panose="020F0502020204030204" pitchFamily="34" charset="0"/>
                <a:cs typeface="Arial" panose="020B0604020202020204" pitchFamily="34" charset="0"/>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600" dirty="0" smtClean="0">
                <a:latin typeface="Arial" panose="020B0604020202020204" pitchFamily="34" charset="0"/>
              </a:rPr>
              <a:t>2017-2018 academic year</a:t>
            </a:r>
            <a:endParaRPr lang="en-US" altLang="en-US" sz="1600" dirty="0">
              <a:latin typeface="Arial" panose="020B0604020202020204" pitchFamily="34" charset="0"/>
            </a:endParaRPr>
          </a:p>
        </p:txBody>
      </p:sp>
    </p:spTree>
    <p:extLst>
      <p:ext uri="{BB962C8B-B14F-4D97-AF65-F5344CB8AC3E}">
        <p14:creationId xmlns:p14="http://schemas.microsoft.com/office/powerpoint/2010/main" val="3703902566"/>
      </p:ext>
    </p:extLst>
  </p:cSld>
  <p:clrMapOvr>
    <a:masterClrMapping/>
  </p:clrMapOvr>
  <p:transition spd="med"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algn="ctr" eaLnBrk="1" hangingPunct="1"/>
            <a:r>
              <a:rPr lang="en-US" altLang="en-US" b="1" dirty="0" smtClean="0"/>
              <a:t>Cuyahoga Community College</a:t>
            </a:r>
          </a:p>
        </p:txBody>
      </p:sp>
      <p:sp>
        <p:nvSpPr>
          <p:cNvPr id="55299" name="Rectangle 1"/>
          <p:cNvSpPr>
            <a:spLocks noChangeArrowheads="1"/>
          </p:cNvSpPr>
          <p:nvPr/>
        </p:nvSpPr>
        <p:spPr bwMode="auto">
          <a:xfrm>
            <a:off x="1905000" y="1828801"/>
            <a:ext cx="8458200" cy="3540125"/>
          </a:xfrm>
          <a:prstGeom prst="rect">
            <a:avLst/>
          </a:prstGeom>
          <a:solidFill>
            <a:schemeClr val="accent1">
              <a:lumMod val="60000"/>
              <a:lumOff val="40000"/>
            </a:schemeClr>
          </a:solidFill>
          <a:ln>
            <a:noFill/>
          </a:ln>
          <a:extLst/>
        </p:spPr>
        <p:txBody>
          <a:bodyPr>
            <a:spAutoFit/>
          </a:bodyPr>
          <a:lstStyle>
            <a:lvl1pPr>
              <a:spcBef>
                <a:spcPct val="20000"/>
              </a:spcBef>
              <a:buClr>
                <a:srgbClr val="005B99"/>
              </a:buClr>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005B99"/>
              </a:buClr>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005B99"/>
              </a:buClr>
              <a:buSzPct val="85000"/>
              <a:buFont typeface="Wingdings" panose="05000000000000000000" pitchFamily="2" charset="2"/>
              <a:buChar char="Ø"/>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005B99"/>
              </a:buClr>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005B99"/>
              </a:buClr>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005B99"/>
              </a:buClr>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005B99"/>
              </a:buClr>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005B99"/>
              </a:buClr>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005B99"/>
              </a:buClr>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a:spcBef>
                <a:spcPct val="0"/>
              </a:spcBef>
              <a:spcAft>
                <a:spcPts val="600"/>
              </a:spcAft>
              <a:buClrTx/>
              <a:buNone/>
            </a:pPr>
            <a:r>
              <a:rPr lang="en-US" altLang="en-US" sz="2800" b="1" dirty="0">
                <a:solidFill>
                  <a:schemeClr val="bg1"/>
                </a:solidFill>
                <a:latin typeface="Constantia" panose="02030602050306030303" pitchFamily="18" charset="0"/>
              </a:rPr>
              <a:t> Cuyahoga Community College Mission</a:t>
            </a:r>
          </a:p>
          <a:p>
            <a:pPr>
              <a:spcBef>
                <a:spcPct val="0"/>
              </a:spcBef>
              <a:spcAft>
                <a:spcPts val="600"/>
              </a:spcAft>
              <a:buClrTx/>
              <a:buNone/>
            </a:pPr>
            <a:endParaRPr lang="en-US" altLang="en-US" sz="1800" b="1" dirty="0">
              <a:solidFill>
                <a:schemeClr val="bg1"/>
              </a:solidFill>
              <a:latin typeface="Constantia" panose="02030602050306030303" pitchFamily="18" charset="0"/>
            </a:endParaRPr>
          </a:p>
          <a:p>
            <a:pPr>
              <a:spcBef>
                <a:spcPct val="0"/>
              </a:spcBef>
              <a:spcAft>
                <a:spcPts val="1000"/>
              </a:spcAft>
              <a:buClrTx/>
              <a:buNone/>
            </a:pPr>
            <a:r>
              <a:rPr lang="en-US" altLang="en-US" sz="2800" b="1" dirty="0">
                <a:solidFill>
                  <a:schemeClr val="bg1"/>
                </a:solidFill>
                <a:latin typeface="Constantia" panose="02030602050306030303" pitchFamily="18" charset="0"/>
              </a:rPr>
              <a:t>To provide high quality, </a:t>
            </a:r>
            <a:r>
              <a:rPr lang="en-US" altLang="en-US" sz="2800" b="1" dirty="0">
                <a:solidFill>
                  <a:srgbClr val="FF0000"/>
                </a:solidFill>
                <a:latin typeface="Constantia" panose="02030602050306030303" pitchFamily="18" charset="0"/>
              </a:rPr>
              <a:t>accessible</a:t>
            </a:r>
            <a:r>
              <a:rPr lang="en-US" altLang="en-US" sz="2800" b="1" dirty="0">
                <a:solidFill>
                  <a:schemeClr val="bg1"/>
                </a:solidFill>
                <a:latin typeface="Constantia" panose="02030602050306030303" pitchFamily="18" charset="0"/>
              </a:rPr>
              <a:t> and </a:t>
            </a:r>
            <a:r>
              <a:rPr lang="en-US" altLang="en-US" sz="2800" b="1" dirty="0">
                <a:solidFill>
                  <a:srgbClr val="FF0000"/>
                </a:solidFill>
                <a:latin typeface="Constantia" panose="02030602050306030303" pitchFamily="18" charset="0"/>
              </a:rPr>
              <a:t>affordable</a:t>
            </a:r>
            <a:r>
              <a:rPr lang="en-US" altLang="en-US" sz="2800" b="1" dirty="0">
                <a:solidFill>
                  <a:schemeClr val="bg1"/>
                </a:solidFill>
                <a:latin typeface="Constantia" panose="02030602050306030303" pitchFamily="18" charset="0"/>
              </a:rPr>
              <a:t> educational </a:t>
            </a:r>
            <a:r>
              <a:rPr lang="en-US" altLang="en-US" sz="2800" b="1" dirty="0">
                <a:solidFill>
                  <a:srgbClr val="FF0000"/>
                </a:solidFill>
                <a:latin typeface="Constantia" panose="02030602050306030303" pitchFamily="18" charset="0"/>
              </a:rPr>
              <a:t>opportunities</a:t>
            </a:r>
            <a:r>
              <a:rPr lang="en-US" altLang="en-US" sz="2800" b="1" dirty="0">
                <a:solidFill>
                  <a:schemeClr val="bg1"/>
                </a:solidFill>
                <a:latin typeface="Constantia" panose="02030602050306030303" pitchFamily="18" charset="0"/>
              </a:rPr>
              <a:t> and </a:t>
            </a:r>
            <a:r>
              <a:rPr lang="en-US" altLang="en-US" sz="2800" b="1" dirty="0">
                <a:solidFill>
                  <a:srgbClr val="FF0000"/>
                </a:solidFill>
                <a:latin typeface="Constantia" panose="02030602050306030303" pitchFamily="18" charset="0"/>
              </a:rPr>
              <a:t>services</a:t>
            </a:r>
            <a:r>
              <a:rPr lang="en-US" altLang="en-US" sz="2800" b="1" dirty="0">
                <a:solidFill>
                  <a:schemeClr val="bg1"/>
                </a:solidFill>
                <a:latin typeface="Constantia" panose="02030602050306030303" pitchFamily="18" charset="0"/>
              </a:rPr>
              <a:t> - including university transfer, technical and lifelong learning programs - that promote individual development and improve the overall quality of life in a multicultural community.</a:t>
            </a:r>
          </a:p>
        </p:txBody>
      </p:sp>
      <p:pic>
        <p:nvPicPr>
          <p:cNvPr id="5" name="Picture 11" descr="http://www.brewer-garrett.com/Portals/0/Case%20Studies/brewer-garrett-cuyahoga-community-college-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6470" y="777060"/>
            <a:ext cx="666403" cy="749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9071031"/>
      </p:ext>
    </p:extLst>
  </p:cSld>
  <p:clrMapOvr>
    <a:masterClrMapping/>
  </p:clrMapOvr>
  <p:transition spd="med"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719838" y="432435"/>
            <a:ext cx="8404225" cy="1176338"/>
          </a:xfrm>
        </p:spPr>
        <p:txBody>
          <a:bodyPr>
            <a:normAutofit fontScale="90000"/>
          </a:bodyPr>
          <a:lstStyle/>
          <a:p>
            <a:pPr eaLnBrk="1" hangingPunct="1"/>
            <a:r>
              <a:rPr lang="en-US" altLang="en-US" b="1" dirty="0" smtClean="0">
                <a:solidFill>
                  <a:schemeClr val="tx1"/>
                </a:solidFill>
              </a:rPr>
              <a:t>Benefits Access for College Completion</a:t>
            </a:r>
          </a:p>
        </p:txBody>
      </p:sp>
      <p:sp>
        <p:nvSpPr>
          <p:cNvPr id="6" name="Content Placeholder 5"/>
          <p:cNvSpPr>
            <a:spLocks noGrp="1"/>
          </p:cNvSpPr>
          <p:nvPr>
            <p:ph idx="1"/>
          </p:nvPr>
        </p:nvSpPr>
        <p:spPr>
          <a:xfrm>
            <a:off x="1159497" y="2091179"/>
            <a:ext cx="10303496" cy="4191000"/>
          </a:xfrm>
        </p:spPr>
        <p:txBody>
          <a:bodyPr rtlCol="0">
            <a:normAutofit/>
          </a:bodyPr>
          <a:lstStyle/>
          <a:p>
            <a:pPr lvl="1">
              <a:buFont typeface="Wingdings" panose="05000000000000000000" pitchFamily="2" charset="2"/>
              <a:buChar char="§"/>
              <a:defRPr/>
            </a:pPr>
            <a:r>
              <a:rPr lang="en-US" sz="2800" dirty="0" smtClean="0">
                <a:solidFill>
                  <a:schemeClr val="tx1"/>
                </a:solidFill>
                <a:latin typeface="+mj-lt"/>
                <a:cs typeface="Times New Roman" pitchFamily="18" charset="0"/>
              </a:rPr>
              <a:t>Hypothesis: Providing students who are struggling to make ends meet with info about public benefits and assistance in applying for them will improve student success and college completion</a:t>
            </a:r>
          </a:p>
          <a:p>
            <a:pPr lvl="1">
              <a:buFont typeface="Wingdings" panose="05000000000000000000" pitchFamily="2" charset="2"/>
              <a:buChar char="§"/>
              <a:defRPr/>
            </a:pPr>
            <a:r>
              <a:rPr lang="en-US" sz="2800" dirty="0" smtClean="0">
                <a:solidFill>
                  <a:schemeClr val="tx1"/>
                </a:solidFill>
                <a:latin typeface="+mj-lt"/>
                <a:cs typeface="Times New Roman" pitchFamily="18" charset="0"/>
              </a:rPr>
              <a:t>An initiative geared toward increasing access to public benefits for community college students</a:t>
            </a:r>
          </a:p>
          <a:p>
            <a:pPr lvl="1">
              <a:buFont typeface="Wingdings" panose="05000000000000000000" pitchFamily="2" charset="2"/>
              <a:buChar char="§"/>
              <a:defRPr/>
            </a:pPr>
            <a:r>
              <a:rPr lang="en-US" sz="2800" dirty="0" smtClean="0">
                <a:solidFill>
                  <a:schemeClr val="tx1"/>
                </a:solidFill>
                <a:latin typeface="+mj-lt"/>
                <a:cs typeface="Times New Roman" pitchFamily="18" charset="0"/>
              </a:rPr>
              <a:t>Supported colleges developing sustainable models that build benefits access into the everyday activities across the college</a:t>
            </a:r>
          </a:p>
          <a:p>
            <a:pPr>
              <a:defRPr/>
            </a:pPr>
            <a:endParaRPr lang="en-US" sz="2800" dirty="0">
              <a:solidFill>
                <a:schemeClr val="tx1"/>
              </a:solidFill>
            </a:endParaRPr>
          </a:p>
        </p:txBody>
      </p:sp>
      <p:pic>
        <p:nvPicPr>
          <p:cNvPr id="5" name="Picture 11" descr="http://www.brewer-garrett.com/Portals/0/Case%20Studies/brewer-garrett-cuyahoga-community-college-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0557" y="765899"/>
            <a:ext cx="666403" cy="749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4650394"/>
      </p:ext>
    </p:extLst>
  </p:cSld>
  <p:clrMapOvr>
    <a:masterClrMapping/>
  </p:clrMapOvr>
  <p:transition spd="med"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algn="ctr" eaLnBrk="1" hangingPunct="1"/>
            <a:r>
              <a:rPr lang="en-US" altLang="en-US" sz="4400" b="1" dirty="0" smtClean="0">
                <a:solidFill>
                  <a:schemeClr val="tx1"/>
                </a:solidFill>
              </a:rPr>
              <a:t>Large Scale Problem</a:t>
            </a:r>
          </a:p>
        </p:txBody>
      </p:sp>
      <p:sp>
        <p:nvSpPr>
          <p:cNvPr id="4" name="Content Placeholder 8"/>
          <p:cNvSpPr txBox="1">
            <a:spLocks/>
          </p:cNvSpPr>
          <p:nvPr/>
        </p:nvSpPr>
        <p:spPr>
          <a:xfrm>
            <a:off x="1500243" y="2511716"/>
            <a:ext cx="4061012" cy="3116903"/>
          </a:xfrm>
          <a:prstGeom prst="rect">
            <a:avLst/>
          </a:prstGeom>
          <a:solidFill>
            <a:schemeClr val="accent1">
              <a:lumMod val="20000"/>
              <a:lumOff val="80000"/>
            </a:schemeClr>
          </a:solidFill>
          <a:effectLst>
            <a:outerShdw blurRad="50800" dist="38100" dir="8100000" algn="tr" rotWithShape="0">
              <a:prstClr val="black">
                <a:alpha val="40000"/>
              </a:prstClr>
            </a:outerShdw>
            <a:softEdge rad="12700"/>
          </a:effectLst>
        </p:spPr>
        <p:txBody>
          <a:bodyPr anchor="ctr"/>
          <a:lstStyle>
            <a:lvl1pPr eaLnBrk="1" latinLnBrk="0" hangingPunct="1">
              <a:defRPr baseline="0"/>
            </a:lvl1pPr>
          </a:lstStyle>
          <a:p>
            <a:pPr marL="320040" indent="-320040" algn="ctr">
              <a:spcBef>
                <a:spcPts val="700"/>
              </a:spcBef>
              <a:buClr>
                <a:schemeClr val="accent2"/>
              </a:buClr>
              <a:buSzPct val="60000"/>
              <a:buFont typeface="Wingdings"/>
              <a:buChar char=""/>
              <a:defRPr/>
            </a:pPr>
            <a:r>
              <a:rPr lang="en-US" sz="2800" dirty="0" smtClean="0"/>
              <a:t>Connect public </a:t>
            </a:r>
            <a:r>
              <a:rPr lang="en-US" sz="2800" dirty="0"/>
              <a:t>benefit dollars </a:t>
            </a:r>
            <a:r>
              <a:rPr lang="en-US" sz="2800" dirty="0" smtClean="0"/>
              <a:t>provided by state </a:t>
            </a:r>
            <a:r>
              <a:rPr lang="en-US" sz="2800" dirty="0"/>
              <a:t>and county </a:t>
            </a:r>
            <a:r>
              <a:rPr lang="en-US" sz="2800" dirty="0" smtClean="0"/>
              <a:t>funders</a:t>
            </a:r>
            <a:endParaRPr lang="en-US" sz="2800" dirty="0"/>
          </a:p>
        </p:txBody>
      </p:sp>
      <p:sp>
        <p:nvSpPr>
          <p:cNvPr id="5" name="Content Placeholder 10"/>
          <p:cNvSpPr txBox="1">
            <a:spLocks/>
          </p:cNvSpPr>
          <p:nvPr/>
        </p:nvSpPr>
        <p:spPr>
          <a:xfrm>
            <a:off x="6583903" y="2632740"/>
            <a:ext cx="3905299" cy="2995879"/>
          </a:xfrm>
          <a:prstGeom prst="rect">
            <a:avLst/>
          </a:prstGeom>
          <a:solidFill>
            <a:schemeClr val="accent1">
              <a:lumMod val="20000"/>
              <a:lumOff val="80000"/>
            </a:schemeClr>
          </a:solidFill>
          <a:effectLst>
            <a:outerShdw blurRad="50800" dist="38100" dir="8100000" algn="tr" rotWithShape="0">
              <a:prstClr val="black">
                <a:alpha val="40000"/>
              </a:prstClr>
            </a:outerShdw>
            <a:softEdge rad="12700"/>
          </a:effectLst>
        </p:spPr>
        <p:txBody>
          <a:bodyPr anchor="ctr"/>
          <a:lstStyle>
            <a:lvl1pPr>
              <a:defRPr baseline="0"/>
            </a:lvl1pPr>
          </a:lstStyle>
          <a:p>
            <a:pPr marL="320040" indent="-320040" algn="ctr">
              <a:spcBef>
                <a:spcPts val="700"/>
              </a:spcBef>
              <a:buClr>
                <a:schemeClr val="accent2"/>
              </a:buClr>
              <a:buSzPct val="60000"/>
              <a:buFont typeface="Wingdings"/>
              <a:buChar char=""/>
              <a:defRPr/>
            </a:pPr>
            <a:r>
              <a:rPr lang="en-US" sz="2900" dirty="0"/>
              <a:t>Students drop out of college for financial reasons</a:t>
            </a:r>
          </a:p>
        </p:txBody>
      </p:sp>
      <p:sp>
        <p:nvSpPr>
          <p:cNvPr id="6" name="Left Arrow 5"/>
          <p:cNvSpPr/>
          <p:nvPr/>
        </p:nvSpPr>
        <p:spPr>
          <a:xfrm rot="10800000">
            <a:off x="5642609" y="3386380"/>
            <a:ext cx="941294" cy="395204"/>
          </a:xfrm>
          <a:prstGeom prst="leftArrow">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Left Arrow 6"/>
          <p:cNvSpPr/>
          <p:nvPr/>
        </p:nvSpPr>
        <p:spPr>
          <a:xfrm>
            <a:off x="5615491" y="4384687"/>
            <a:ext cx="941294" cy="412038"/>
          </a:xfrm>
          <a:prstGeom prst="lef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8" name="Picture 11" descr="http://www.brewer-garrett.com/Portals/0/Case%20Studies/brewer-garrett-cuyahoga-community-college-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81998" y="182710"/>
            <a:ext cx="666403" cy="749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75522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498070" y="367411"/>
            <a:ext cx="10058400" cy="1450757"/>
          </a:xfrm>
        </p:spPr>
        <p:txBody>
          <a:bodyPr>
            <a:normAutofit/>
          </a:bodyPr>
          <a:lstStyle/>
          <a:p>
            <a:pPr algn="ctr" eaLnBrk="1" hangingPunct="1"/>
            <a:r>
              <a:rPr lang="en-US" altLang="en-US" sz="4400" b="1" dirty="0" smtClean="0">
                <a:solidFill>
                  <a:schemeClr val="tx1"/>
                </a:solidFill>
              </a:rPr>
              <a:t>Low-Income students</a:t>
            </a:r>
          </a:p>
        </p:txBody>
      </p:sp>
      <p:sp>
        <p:nvSpPr>
          <p:cNvPr id="4" name="Content Placeholder 8"/>
          <p:cNvSpPr txBox="1">
            <a:spLocks/>
          </p:cNvSpPr>
          <p:nvPr/>
        </p:nvSpPr>
        <p:spPr>
          <a:xfrm>
            <a:off x="1349833" y="2460425"/>
            <a:ext cx="4262718" cy="2942091"/>
          </a:xfrm>
          <a:prstGeom prst="rect">
            <a:avLst/>
          </a:prstGeom>
          <a:solidFill>
            <a:schemeClr val="accent1">
              <a:lumMod val="20000"/>
              <a:lumOff val="80000"/>
            </a:schemeClr>
          </a:solidFill>
          <a:effectLst>
            <a:outerShdw blurRad="50800" dist="38100" dir="8100000" algn="tr" rotWithShape="0">
              <a:prstClr val="black">
                <a:alpha val="40000"/>
              </a:prstClr>
            </a:outerShdw>
            <a:softEdge rad="12700"/>
          </a:effectLst>
        </p:spPr>
        <p:txBody>
          <a:bodyPr anchor="ctr"/>
          <a:lstStyle>
            <a:lvl1pPr eaLnBrk="1" latinLnBrk="0" hangingPunct="1">
              <a:defRPr baseline="0"/>
            </a:lvl1pPr>
          </a:lstStyle>
          <a:p>
            <a:pPr marL="320040" indent="-320040" algn="ctr">
              <a:spcBef>
                <a:spcPts val="700"/>
              </a:spcBef>
              <a:buClr>
                <a:schemeClr val="accent2"/>
              </a:buClr>
              <a:buSzPct val="60000"/>
              <a:buFont typeface="Wingdings"/>
              <a:buChar char=""/>
              <a:defRPr/>
            </a:pPr>
            <a:r>
              <a:rPr lang="en-US" sz="2900" dirty="0" smtClean="0"/>
              <a:t>More than 13,000 </a:t>
            </a:r>
          </a:p>
          <a:p>
            <a:pPr algn="ctr">
              <a:spcBef>
                <a:spcPts val="700"/>
              </a:spcBef>
              <a:buClr>
                <a:schemeClr val="accent2"/>
              </a:buClr>
              <a:buSzPct val="60000"/>
              <a:defRPr/>
            </a:pPr>
            <a:r>
              <a:rPr lang="en-US" sz="2900" dirty="0" smtClean="0"/>
              <a:t>Pell </a:t>
            </a:r>
            <a:r>
              <a:rPr lang="en-US" sz="2900" dirty="0"/>
              <a:t>grant recipients</a:t>
            </a:r>
          </a:p>
        </p:txBody>
      </p:sp>
      <p:sp>
        <p:nvSpPr>
          <p:cNvPr id="6" name="Content Placeholder 10"/>
          <p:cNvSpPr txBox="1">
            <a:spLocks/>
          </p:cNvSpPr>
          <p:nvPr/>
        </p:nvSpPr>
        <p:spPr>
          <a:xfrm>
            <a:off x="6789038" y="2460425"/>
            <a:ext cx="4187569" cy="2942091"/>
          </a:xfrm>
          <a:prstGeom prst="rect">
            <a:avLst/>
          </a:prstGeom>
          <a:solidFill>
            <a:schemeClr val="accent1">
              <a:lumMod val="20000"/>
              <a:lumOff val="80000"/>
            </a:schemeClr>
          </a:solidFill>
          <a:effectLst>
            <a:outerShdw blurRad="50800" dist="38100" dir="8100000" algn="tr" rotWithShape="0">
              <a:prstClr val="black">
                <a:alpha val="40000"/>
              </a:prstClr>
            </a:outerShdw>
            <a:softEdge rad="12700"/>
          </a:effectLst>
        </p:spPr>
        <p:txBody>
          <a:bodyPr anchor="ctr"/>
          <a:lstStyle>
            <a:lvl1pPr>
              <a:defRPr baseline="0"/>
            </a:lvl1pPr>
          </a:lstStyle>
          <a:p>
            <a:pPr marL="320040" indent="-320040" algn="ctr">
              <a:spcBef>
                <a:spcPts val="700"/>
              </a:spcBef>
              <a:buClr>
                <a:schemeClr val="accent2"/>
              </a:buClr>
              <a:buSzPct val="60000"/>
              <a:buFont typeface="Wingdings"/>
              <a:buChar char=""/>
              <a:defRPr/>
            </a:pPr>
            <a:r>
              <a:rPr lang="en-US" sz="2900" dirty="0"/>
              <a:t>80% </a:t>
            </a:r>
            <a:r>
              <a:rPr lang="en-US" sz="2900" dirty="0" smtClean="0"/>
              <a:t>of Pell recipients receive the maximum Pell grant award</a:t>
            </a:r>
            <a:endParaRPr lang="en-US" sz="2900" dirty="0"/>
          </a:p>
        </p:txBody>
      </p:sp>
      <p:pic>
        <p:nvPicPr>
          <p:cNvPr id="9" name="Picture 11" descr="http://www.brewer-garrett.com/Portals/0/Case%20Studies/brewer-garrett-cuyahoga-community-college-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6470" y="367411"/>
            <a:ext cx="931488" cy="96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eft Arrow 10"/>
          <p:cNvSpPr/>
          <p:nvPr/>
        </p:nvSpPr>
        <p:spPr>
          <a:xfrm rot="10800000">
            <a:off x="5759523" y="3426853"/>
            <a:ext cx="941294" cy="395204"/>
          </a:xfrm>
          <a:prstGeom prst="leftArrow">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Left Arrow 11"/>
          <p:cNvSpPr/>
          <p:nvPr/>
        </p:nvSpPr>
        <p:spPr>
          <a:xfrm>
            <a:off x="5700772" y="4384687"/>
            <a:ext cx="941294" cy="412038"/>
          </a:xfrm>
          <a:prstGeom prst="lef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1859874808"/>
      </p:ext>
    </p:extLst>
  </p:cSld>
  <p:clrMapOvr>
    <a:masterClrMapping/>
  </p:clrMapOvr>
  <p:transition spd="med"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98070" y="415371"/>
            <a:ext cx="10058400" cy="1450757"/>
          </a:xfrm>
        </p:spPr>
        <p:txBody>
          <a:bodyPr>
            <a:normAutofit/>
          </a:bodyPr>
          <a:lstStyle/>
          <a:p>
            <a:pPr algn="ctr"/>
            <a:r>
              <a:rPr lang="en-US" altLang="en-US" sz="4400" b="1" dirty="0" smtClean="0"/>
              <a:t>Institutional Gap Analysis</a:t>
            </a:r>
          </a:p>
        </p:txBody>
      </p:sp>
      <p:graphicFrame>
        <p:nvGraphicFramePr>
          <p:cNvPr id="3" name="Table 2"/>
          <p:cNvGraphicFramePr>
            <a:graphicFrameLocks noGrp="1"/>
          </p:cNvGraphicFramePr>
          <p:nvPr>
            <p:extLst>
              <p:ext uri="{D42A27DB-BD31-4B8C-83A1-F6EECF244321}">
                <p14:modId xmlns:p14="http://schemas.microsoft.com/office/powerpoint/2010/main" val="2104360437"/>
              </p:ext>
            </p:extLst>
          </p:nvPr>
        </p:nvGraphicFramePr>
        <p:xfrm>
          <a:off x="2609898" y="2076422"/>
          <a:ext cx="7600901" cy="3774068"/>
        </p:xfrm>
        <a:graphic>
          <a:graphicData uri="http://schemas.openxmlformats.org/drawingml/2006/table">
            <a:tbl>
              <a:tblPr>
                <a:tableStyleId>{22838BEF-8BB2-4498-84A7-C5851F593DF1}</a:tableStyleId>
              </a:tblPr>
              <a:tblGrid>
                <a:gridCol w="4689051">
                  <a:extLst>
                    <a:ext uri="{9D8B030D-6E8A-4147-A177-3AD203B41FA5}">
                      <a16:colId xmlns="" xmlns:a16="http://schemas.microsoft.com/office/drawing/2014/main" val="20000"/>
                    </a:ext>
                  </a:extLst>
                </a:gridCol>
                <a:gridCol w="2911850">
                  <a:extLst>
                    <a:ext uri="{9D8B030D-6E8A-4147-A177-3AD203B41FA5}">
                      <a16:colId xmlns="" xmlns:a16="http://schemas.microsoft.com/office/drawing/2014/main" val="20001"/>
                    </a:ext>
                  </a:extLst>
                </a:gridCol>
              </a:tblGrid>
              <a:tr h="829700">
                <a:tc>
                  <a:txBody>
                    <a:bodyPr/>
                    <a:lstStyle/>
                    <a:p>
                      <a:pPr marL="0" marR="0" algn="ctr">
                        <a:lnSpc>
                          <a:spcPct val="115000"/>
                        </a:lnSpc>
                        <a:spcBef>
                          <a:spcPts val="0"/>
                        </a:spcBef>
                        <a:spcAft>
                          <a:spcPts val="0"/>
                        </a:spcAft>
                      </a:pPr>
                      <a:r>
                        <a:rPr lang="en-US" sz="2800" b="1" i="1" dirty="0"/>
                        <a:t>Poverty </a:t>
                      </a:r>
                      <a:r>
                        <a:rPr lang="en-US" sz="2800" b="1" i="1" dirty="0" smtClean="0"/>
                        <a:t>Level of</a:t>
                      </a:r>
                      <a:r>
                        <a:rPr lang="en-US" sz="2800" b="1" i="1" baseline="0" dirty="0" smtClean="0"/>
                        <a:t> our Students</a:t>
                      </a:r>
                      <a:endParaRPr lang="en-US" sz="2800" b="1" i="1"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15000"/>
                        </a:lnSpc>
                        <a:spcBef>
                          <a:spcPts val="0"/>
                        </a:spcBef>
                        <a:spcAft>
                          <a:spcPts val="0"/>
                        </a:spcAft>
                      </a:pPr>
                      <a:endParaRPr lang="en-US" sz="11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 xmlns:a16="http://schemas.microsoft.com/office/drawing/2014/main" val="10000"/>
                  </a:ext>
                </a:extLst>
              </a:tr>
              <a:tr h="1361078">
                <a:tc>
                  <a:txBody>
                    <a:bodyPr/>
                    <a:lstStyle/>
                    <a:p>
                      <a:pPr marL="0" marR="0" algn="ctr">
                        <a:lnSpc>
                          <a:spcPct val="115000"/>
                        </a:lnSpc>
                        <a:spcBef>
                          <a:spcPts val="0"/>
                        </a:spcBef>
                        <a:spcAft>
                          <a:spcPts val="0"/>
                        </a:spcAft>
                      </a:pPr>
                      <a:r>
                        <a:rPr lang="en-US" sz="2800" dirty="0" smtClean="0"/>
                        <a:t>Below poverty level</a:t>
                      </a:r>
                      <a:endParaRPr lang="en-US" sz="28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800" dirty="0" smtClean="0"/>
                        <a:t>14,846  students</a:t>
                      </a:r>
                    </a:p>
                    <a:p>
                      <a:pPr marL="0" marR="0" indent="0" algn="ctr" defTabSz="914400" rtl="0" eaLnBrk="1" fontAlgn="auto" latinLnBrk="0" hangingPunct="1">
                        <a:lnSpc>
                          <a:spcPct val="115000"/>
                        </a:lnSpc>
                        <a:spcBef>
                          <a:spcPts val="0"/>
                        </a:spcBef>
                        <a:spcAft>
                          <a:spcPts val="0"/>
                        </a:spcAft>
                        <a:buClrTx/>
                        <a:buSzTx/>
                        <a:buFontTx/>
                        <a:buNone/>
                        <a:tabLst/>
                        <a:defRPr/>
                      </a:pPr>
                      <a:r>
                        <a:rPr lang="en-US" sz="2800" dirty="0" smtClean="0"/>
                        <a:t>(27.1%)</a:t>
                      </a:r>
                    </a:p>
                    <a:p>
                      <a:pPr marL="0" marR="0" algn="ctr">
                        <a:lnSpc>
                          <a:spcPct val="115000"/>
                        </a:lnSpc>
                        <a:spcBef>
                          <a:spcPts val="0"/>
                        </a:spcBef>
                        <a:spcAft>
                          <a:spcPts val="0"/>
                        </a:spcAft>
                      </a:pPr>
                      <a:endParaRPr lang="en-US" sz="28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 xmlns:a16="http://schemas.microsoft.com/office/drawing/2014/main" val="10001"/>
                  </a:ext>
                </a:extLst>
              </a:tr>
              <a:tr h="1388111">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800" dirty="0" smtClean="0"/>
                        <a:t>135% of the poverty level</a:t>
                      </a:r>
                      <a:endParaRPr lang="en-US" sz="2800" dirty="0" smtClean="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800" dirty="0" smtClean="0"/>
                        <a:t>17,355 </a:t>
                      </a:r>
                      <a:r>
                        <a:rPr lang="en-US" sz="2800" baseline="0" dirty="0" smtClean="0"/>
                        <a:t>students</a:t>
                      </a:r>
                    </a:p>
                    <a:p>
                      <a:pPr marL="0" marR="0" indent="0" algn="ctr" defTabSz="914400" rtl="0" eaLnBrk="1" fontAlgn="auto" latinLnBrk="0" hangingPunct="1">
                        <a:lnSpc>
                          <a:spcPct val="115000"/>
                        </a:lnSpc>
                        <a:spcBef>
                          <a:spcPts val="0"/>
                        </a:spcBef>
                        <a:spcAft>
                          <a:spcPts val="0"/>
                        </a:spcAft>
                        <a:buClrTx/>
                        <a:buSzTx/>
                        <a:buFontTx/>
                        <a:buNone/>
                        <a:tabLst/>
                        <a:defRPr/>
                      </a:pPr>
                      <a:r>
                        <a:rPr lang="en-US" sz="2800" baseline="0" dirty="0" smtClean="0"/>
                        <a:t>(</a:t>
                      </a:r>
                      <a:r>
                        <a:rPr lang="en-US" sz="2800" dirty="0" smtClean="0"/>
                        <a:t>31.7%)</a:t>
                      </a:r>
                    </a:p>
                    <a:p>
                      <a:pPr marL="0" marR="0" algn="ctr">
                        <a:lnSpc>
                          <a:spcPct val="115000"/>
                        </a:lnSpc>
                        <a:spcBef>
                          <a:spcPts val="0"/>
                        </a:spcBef>
                        <a:spcAft>
                          <a:spcPts val="0"/>
                        </a:spcAft>
                      </a:pPr>
                      <a:endParaRPr lang="en-US" sz="28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 xmlns:a16="http://schemas.microsoft.com/office/drawing/2014/main" val="10002"/>
                  </a:ext>
                </a:extLst>
              </a:tr>
            </a:tbl>
          </a:graphicData>
        </a:graphic>
      </p:graphicFrame>
      <p:pic>
        <p:nvPicPr>
          <p:cNvPr id="5" name="Picture 11" descr="http://www.brewer-garrett.com/Portals/0/Case%20Studies/brewer-garrett-cuyahoga-community-college-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0557" y="765899"/>
            <a:ext cx="666403" cy="749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4205195"/>
      </p:ext>
    </p:extLst>
  </p:cSld>
  <p:clrMapOvr>
    <a:masterClrMapping/>
  </p:clrMapOvr>
  <p:transition spd="med" advClick="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103&quot;&gt;&lt;property id=&quot;20148&quot; value=&quot;5&quot;/&gt;&lt;property id=&quot;20300&quot; value=&quot;Slide 1 - &amp;quot;Integration Public Benefits into Student and Financial Aid Services&amp;quot;&quot;/&gt;&lt;property id=&quot;20307&quot; value=&quot;289&quot;/&gt;&lt;/object&gt;&lt;object type=&quot;3&quot; unique_id=&quot;10108&quot;&gt;&lt;property id=&quot;20148&quot; value=&quot;5&quot;/&gt;&lt;property id=&quot;20300&quot; value=&quot;Slide 2&quot;/&gt;&lt;property id=&quot;20307&quot; value=&quot;294&quot;/&gt;&lt;/object&gt;&lt;object type=&quot;3&quot; unique_id=&quot;10109&quot;&gt;&lt;property id=&quot;20148&quot; value=&quot;5&quot;/&gt;&lt;property id=&quot;20300&quot; value=&quot;Slide 10 - &amp;quot;Benefits Access for College Completion&amp;quot;&quot;/&gt;&lt;property id=&quot;20307&quot; value=&quot;290&quot;/&gt;&lt;/object&gt;&lt;object type=&quot;3&quot; unique_id=&quot;10117&quot;&gt;&lt;property id=&quot;20148&quot; value=&quot;5&quot;/&gt;&lt;property id=&quot;20300&quot; value=&quot;Slide 8 - &amp;quot;Low-Income students&amp;quot;&quot;/&gt;&lt;property id=&quot;20307&quot; value=&quot;276&quot;/&gt;&lt;/object&gt;&lt;object type=&quot;3&quot; unique_id=&quot;10118&quot;&gt;&lt;property id=&quot;20148&quot; value=&quot;5&quot;/&gt;&lt;property id=&quot;20300&quot; value=&quot;Slide 6 - &amp;quot;Benefits Access for College Completion&amp;quot;&quot;/&gt;&lt;property id=&quot;20307&quot; value=&quot;277&quot;/&gt;&lt;/object&gt;&lt;object type=&quot;3&quot; unique_id=&quot;10120&quot;&gt;&lt;property id=&quot;20148&quot; value=&quot;5&quot;/&gt;&lt;property id=&quot;20300&quot; value=&quot;Slide 13 - &amp;quot;Benefits Access Connections&amp;quot;&quot;/&gt;&lt;property id=&quot;20307&quot; value=&quot;280&quot;/&gt;&lt;/object&gt;&lt;object type=&quot;3&quot; unique_id=&quot;10121&quot;&gt;&lt;property id=&quot;20148&quot; value=&quot;5&quot;/&gt;&lt;property id=&quot;20300&quot; value=&quot;Slide 14 - &amp;quot;Partner Agencies&amp;quot;&quot;/&gt;&lt;property id=&quot;20307&quot; value=&quot;281&quot;/&gt;&lt;/object&gt;&lt;object type=&quot;3&quot; unique_id=&quot;10122&quot;&gt;&lt;property id=&quot;20148&quot; value=&quot;5&quot;/&gt;&lt;property id=&quot;20300&quot; value=&quot;Slide 17 - &amp;quot; &amp;quot;&quot;/&gt;&lt;property id=&quot;20307&quot; value=&quot;282&quot;/&gt;&lt;/object&gt;&lt;object type=&quot;3&quot; unique_id=&quot;10125&quot;&gt;&lt;property id=&quot;20148&quot; value=&quot;5&quot;/&gt;&lt;property id=&quot;20300&quot; value=&quot;Slide 12 - &amp;quot;Benefits Access/Project Go&amp;quot;&quot;/&gt;&lt;property id=&quot;20307&quot; value=&quot;286&quot;/&gt;&lt;/object&gt;&lt;object type=&quot;3&quot; unique_id=&quot;10126&quot;&gt;&lt;property id=&quot;20148&quot; value=&quot;5&quot;/&gt;&lt;property id=&quot;20300&quot; value=&quot;Slide 19 - &amp;quot;Program Outcomes&amp;quot;&quot;/&gt;&lt;property id=&quot;20307&quot; value=&quot;287&quot;/&gt;&lt;/object&gt;&lt;object type=&quot;3&quot; unique_id=&quot;10127&quot;&gt;&lt;property id=&quot;20148&quot; value=&quot;5&quot;/&gt;&lt;property id=&quot;20300&quot; value=&quot;Slide 18 - &amp;quot;Why More Students Do Not Access Benefits&amp;quot;&quot;/&gt;&lt;property id=&quot;20307&quot; value=&quot;288&quot;/&gt;&lt;/object&gt;&lt;object type=&quot;3&quot; unique_id=&quot;12425&quot;&gt;&lt;property id=&quot;20148&quot; value=&quot;5&quot;/&gt;&lt;property id=&quot;20300&quot; value=&quot;Slide 11 - &amp;quot; Benefits Access/Project Go!   Integration into Financial Aid Services&amp;quot;&quot;/&gt;&lt;property id=&quot;20307&quot; value=&quot;333&quot;/&gt;&lt;/object&gt;&lt;object type=&quot;3&quot; unique_id=&quot;12648&quot;&gt;&lt;property id=&quot;20148&quot; value=&quot;5&quot;/&gt;&lt;property id=&quot;20300&quot; value=&quot;Slide 23&quot;/&gt;&lt;property id=&quot;20307&quot; value=&quot;336&quot;/&gt;&lt;/object&gt;&lt;object type=&quot;3&quot; unique_id=&quot;24208&quot;&gt;&lt;property id=&quot;20148&quot; value=&quot;5&quot;/&gt;&lt;property id=&quot;20300&quot; value=&quot;Slide 3 - &amp;quot;Cuyahoga Community College&amp;quot;&quot;/&gt;&lt;property id=&quot;20307&quot; value=&quot;341&quot;/&gt;&lt;/object&gt;&lt;object type=&quot;3&quot; unique_id=&quot;24209&quot;&gt;&lt;property id=&quot;20148&quot; value=&quot;5&quot;/&gt;&lt;property id=&quot;20300&quot; value=&quot;Slide 4 - &amp;quot;Cuyahoga Community College&amp;quot;&quot;/&gt;&lt;property id=&quot;20307&quot; value=&quot;344&quot;/&gt;&lt;/object&gt;&lt;object type=&quot;3&quot; unique_id=&quot;24210&quot;&gt;&lt;property id=&quot;20148&quot; value=&quot;5&quot;/&gt;&lt;property id=&quot;20300&quot; value=&quot;Slide 5 - &amp;quot;Cuyahoga Community College&amp;quot;&quot;/&gt;&lt;property id=&quot;20307&quot; value=&quot;343&quot;/&gt;&lt;/object&gt;&lt;object type=&quot;3&quot; unique_id=&quot;24211&quot;&gt;&lt;property id=&quot;20148&quot; value=&quot;5&quot;/&gt;&lt;property id=&quot;20300&quot; value=&quot;Slide 7 - &amp;quot;Large Scale Problem&amp;quot;&quot;/&gt;&lt;property id=&quot;20307&quot; value=&quot;342&quot;/&gt;&lt;/object&gt;&lt;object type=&quot;3&quot; unique_id=&quot;24494&quot;&gt;&lt;property id=&quot;20148&quot; value=&quot;5&quot;/&gt;&lt;property id=&quot;20300&quot; value=&quot;Slide 9 - &amp;quot;Institutional Gap Analysis&amp;quot;&quot;/&gt;&lt;property id=&quot;20307&quot; value=&quot;345&quot;/&gt;&lt;/object&gt;&lt;object type=&quot;3&quot; unique_id=&quot;24663&quot;&gt;&lt;property id=&quot;20148&quot; value=&quot;5&quot;/&gt;&lt;property id=&quot;20300&quot; value=&quot;Slide 15 - &amp;quot;Benefits Access Target Group&amp;quot;&quot;/&gt;&lt;property id=&quot;20307&quot; value=&quot;346&quot;/&gt;&lt;/object&gt;&lt;object type=&quot;3&quot; unique_id=&quot;24764&quot;&gt;&lt;property id=&quot;20148&quot; value=&quot;5&quot;/&gt;&lt;property id=&quot;20300&quot; value=&quot;Slide 16 - &amp;quot;By the Numbers&amp;quot;&quot;/&gt;&lt;property id=&quot;20307&quot; value=&quot;347&quot;/&gt;&lt;/object&gt;&lt;object type=&quot;3&quot; unique_id=&quot;25286&quot;&gt;&lt;property id=&quot;20148&quot; value=&quot;5&quot;/&gt;&lt;property id=&quot;20300&quot; value=&quot;Slide 21 - &amp;quot;  &amp;quot;&quot;/&gt;&lt;property id=&quot;20307&quot; value=&quot;348&quot;/&gt;&lt;/object&gt;&lt;object type=&quot;3&quot; unique_id=&quot;25287&quot;&gt;&lt;property id=&quot;20148&quot; value=&quot;5&quot;/&gt;&lt;property id=&quot;20300&quot; value=&quot;Slide 22 - &amp;quot;Replication by other Schools&amp;quot;&quot;/&gt;&lt;property id=&quot;20307&quot; value=&quot;349&quot;/&gt;&lt;/object&gt;&lt;object type=&quot;3&quot; unique_id=&quot;25288&quot;&gt;&lt;property id=&quot;20148&quot; value=&quot;5&quot;/&gt;&lt;property id=&quot;20300&quot; value=&quot;Slide 20 - &amp;quot;Program Evaluation Highlights&amp;quot;&quot;/&gt;&lt;property id=&quot;20307&quot; value=&quot;350&quot;/&gt;&lt;/object&gt;&lt;/object&gt;&lt;object type=&quot;8&quot; unique_id=&quot;10026&quot;&gt;&lt;/object&gt;&lt;/object&gt;&lt;/database&gt;"/>
  <p:tag name="SECTOMILLISECCONVERTED" val="1"/>
</p:tagLst>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2128</TotalTime>
  <Words>2751</Words>
  <Application>Microsoft Office PowerPoint</Application>
  <PresentationFormat>Widescreen</PresentationFormat>
  <Paragraphs>324</Paragraphs>
  <Slides>23</Slides>
  <Notes>23</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23</vt:i4>
      </vt:variant>
    </vt:vector>
  </HeadingPairs>
  <TitlesOfParts>
    <vt:vector size="35" baseType="lpstr">
      <vt:lpstr>MS PGothic</vt:lpstr>
      <vt:lpstr>Adobe Hebrew</vt:lpstr>
      <vt:lpstr>Arial</vt:lpstr>
      <vt:lpstr>Arial Black</vt:lpstr>
      <vt:lpstr>Calibri</vt:lpstr>
      <vt:lpstr>Calibri Light</vt:lpstr>
      <vt:lpstr>Constantia</vt:lpstr>
      <vt:lpstr>Lucida Sans Unicode</vt:lpstr>
      <vt:lpstr>Times New Roman</vt:lpstr>
      <vt:lpstr>Tw Cen MT</vt:lpstr>
      <vt:lpstr>Wingdings</vt:lpstr>
      <vt:lpstr>Retrospect</vt:lpstr>
      <vt:lpstr>Integration Public Benefits into Student and Financial Aid Services</vt:lpstr>
      <vt:lpstr>PowerPoint Presentation</vt:lpstr>
      <vt:lpstr>Cuyahoga Community College</vt:lpstr>
      <vt:lpstr>Cuyahoga Community College</vt:lpstr>
      <vt:lpstr>Cuyahoga Community College</vt:lpstr>
      <vt:lpstr>Benefits Access for College Completion</vt:lpstr>
      <vt:lpstr>Large Scale Problem</vt:lpstr>
      <vt:lpstr>Low-Income students</vt:lpstr>
      <vt:lpstr>Institutional Gap Analysis</vt:lpstr>
      <vt:lpstr>Benefits Access for College Completion</vt:lpstr>
      <vt:lpstr> Benefits Access/Project Go!   Integration into Financial Aid Services</vt:lpstr>
      <vt:lpstr>Benefits Access/Project Go</vt:lpstr>
      <vt:lpstr>Benefits Access Connections</vt:lpstr>
      <vt:lpstr>Partner Agencies</vt:lpstr>
      <vt:lpstr>Benefits Access Target Group</vt:lpstr>
      <vt:lpstr>By the Numbers</vt:lpstr>
      <vt:lpstr> </vt:lpstr>
      <vt:lpstr>Why More Students Do Not Access Benefits</vt:lpstr>
      <vt:lpstr>Program Outcomes</vt:lpstr>
      <vt:lpstr>Program Evaluation Highlights</vt:lpstr>
      <vt:lpstr>  </vt:lpstr>
      <vt:lpstr>Replication by other Schools</vt:lpstr>
      <vt:lpstr>PowerPoint Presentation</vt:lpstr>
    </vt:vector>
  </TitlesOfParts>
  <Company>Cuyahoga Community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Logan-Cosme, De Auntha</dc:creator>
  <cp:lastModifiedBy>Johnson, Angela</cp:lastModifiedBy>
  <cp:revision>121</cp:revision>
  <cp:lastPrinted>2017-01-24T17:22:32Z</cp:lastPrinted>
  <dcterms:created xsi:type="dcterms:W3CDTF">2016-11-02T15:54:54Z</dcterms:created>
  <dcterms:modified xsi:type="dcterms:W3CDTF">2017-04-30T12:27:34Z</dcterms:modified>
</cp:coreProperties>
</file>